
<file path=[Content_Types].xml><?xml version="1.0" encoding="utf-8"?>
<Types xmlns="http://schemas.openxmlformats.org/package/2006/content-types">
  <Default Extension="mp3" ContentType="audio/unknown"/>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86" r:id="rId2"/>
    <p:sldId id="259" r:id="rId3"/>
    <p:sldId id="279" r:id="rId4"/>
    <p:sldId id="273" r:id="rId5"/>
    <p:sldId id="289" r:id="rId6"/>
    <p:sldId id="265" r:id="rId7"/>
    <p:sldId id="291" r:id="rId8"/>
    <p:sldId id="292" r:id="rId9"/>
    <p:sldId id="295" r:id="rId10"/>
    <p:sldId id="270" r:id="rId11"/>
    <p:sldId id="294" r:id="rId12"/>
    <p:sldId id="296" r:id="rId13"/>
    <p:sldId id="297" r:id="rId14"/>
    <p:sldId id="298" r:id="rId15"/>
    <p:sldId id="299" r:id="rId16"/>
    <p:sldId id="300" r:id="rId17"/>
    <p:sldId id="261" r:id="rId18"/>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6741"/>
    <a:srgbClr val="4A5A6F"/>
    <a:srgbClr val="F9F9F9"/>
    <a:srgbClr val="F7C6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28" autoAdjust="0"/>
    <p:restoredTop sz="82838" autoAdjust="0"/>
  </p:normalViewPr>
  <p:slideViewPr>
    <p:cSldViewPr snapToGrid="0" showGuides="1">
      <p:cViewPr varScale="1">
        <p:scale>
          <a:sx n="73" d="100"/>
          <a:sy n="73" d="100"/>
        </p:scale>
        <p:origin x="-994"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4.png>
</file>

<file path=ppt/media/image5.jp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E56F87-A81A-4EDE-81AE-3C76F245D5E1}" type="datetimeFigureOut">
              <a:rPr lang="zh-CN" altLang="en-US" smtClean="0"/>
              <a:t>2017/12/13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4DC7B0-EBAC-4569-9993-246641655C40}" type="slidenum">
              <a:rPr lang="zh-CN" altLang="en-US" smtClean="0"/>
              <a:t>‹#›</a:t>
            </a:fld>
            <a:endParaRPr lang="zh-CN" altLang="en-US"/>
          </a:p>
        </p:txBody>
      </p:sp>
    </p:spTree>
    <p:extLst>
      <p:ext uri="{BB962C8B-B14F-4D97-AF65-F5344CB8AC3E}">
        <p14:creationId xmlns:p14="http://schemas.microsoft.com/office/powerpoint/2010/main" val="24160025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24DC7B0-EBAC-4569-9993-246641655C40}" type="slidenum">
              <a:rPr lang="zh-CN" altLang="en-US" smtClean="0"/>
              <a:t>1</a:t>
            </a:fld>
            <a:endParaRPr lang="zh-CN" altLang="en-US"/>
          </a:p>
        </p:txBody>
      </p:sp>
    </p:spTree>
    <p:extLst>
      <p:ext uri="{BB962C8B-B14F-4D97-AF65-F5344CB8AC3E}">
        <p14:creationId xmlns:p14="http://schemas.microsoft.com/office/powerpoint/2010/main" val="35631452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0107C08-3D4D-451F-AC90-00F370C928EC}" type="slidenum">
              <a:rPr lang="zh-CN" altLang="en-US" smtClean="0"/>
              <a:t>10</a:t>
            </a:fld>
            <a:endParaRPr lang="zh-CN" altLang="en-US"/>
          </a:p>
        </p:txBody>
      </p:sp>
    </p:spTree>
    <p:extLst>
      <p:ext uri="{BB962C8B-B14F-4D97-AF65-F5344CB8AC3E}">
        <p14:creationId xmlns:p14="http://schemas.microsoft.com/office/powerpoint/2010/main" val="1723733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Tx/>
              <a:buChar char="-"/>
            </a:pPr>
            <a:r>
              <a:rPr lang="zh-CN" altLang="en-US" dirty="0" smtClean="0"/>
              <a:t>大量研究证明阈下说服可以使被试出现前两个阶段的心理过程。</a:t>
            </a:r>
            <a:endParaRPr lang="en-US" altLang="zh-CN" dirty="0" smtClean="0"/>
          </a:p>
          <a:p>
            <a:pPr marL="285750" indent="-285750">
              <a:lnSpc>
                <a:spcPct val="150000"/>
              </a:lnSpc>
              <a:buFontTx/>
              <a:buChar char="-"/>
            </a:pPr>
            <a:r>
              <a:rPr lang="zh-CN" altLang="en-US" dirty="0" smtClean="0"/>
              <a:t>但关于能否使被试出现个体选择的改变，还存在极大争议，因而大量研究者从根本否认阈下说服的存在。</a:t>
            </a:r>
            <a:endParaRPr lang="en-US" altLang="zh-CN" dirty="0" smtClean="0"/>
          </a:p>
          <a:p>
            <a:pPr marL="285750" indent="-285750">
              <a:lnSpc>
                <a:spcPct val="150000"/>
              </a:lnSpc>
              <a:buFontTx/>
              <a:buChar char="-"/>
            </a:pPr>
            <a:r>
              <a:rPr lang="zh-CN" altLang="en-US" dirty="0" smtClean="0"/>
              <a:t>研究者转而探讨对于阈上无法说服的人们，阈下信息是否能够有所帮助。 </a:t>
            </a:r>
          </a:p>
          <a:p>
            <a:endParaRPr lang="zh-CN" altLang="en-US" dirty="0"/>
          </a:p>
        </p:txBody>
      </p:sp>
      <p:sp>
        <p:nvSpPr>
          <p:cNvPr id="4" name="灯片编号占位符 3"/>
          <p:cNvSpPr>
            <a:spLocks noGrp="1"/>
          </p:cNvSpPr>
          <p:nvPr>
            <p:ph type="sldNum" sz="quarter" idx="10"/>
          </p:nvPr>
        </p:nvSpPr>
        <p:spPr/>
        <p:txBody>
          <a:bodyPr/>
          <a:lstStyle/>
          <a:p>
            <a:fld id="{5E0A43C6-2976-4B26-94A9-940FB778DF62}" type="slidenum">
              <a:rPr lang="zh-CN" altLang="en-US" smtClean="0">
                <a:solidFill>
                  <a:prstClr val="black"/>
                </a:solidFill>
                <a:latin typeface="Calibri"/>
                <a:ea typeface="宋体"/>
              </a:rPr>
              <a:pPr/>
              <a:t>11</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3695994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Tx/>
              <a:buChar char="-"/>
            </a:pPr>
            <a:r>
              <a:rPr lang="zh-CN" altLang="en-US" dirty="0" smtClean="0"/>
              <a:t>大量研究证明阈下说服可以使被试出现前两个阶段的心理过程。</a:t>
            </a:r>
            <a:endParaRPr lang="en-US" altLang="zh-CN" dirty="0" smtClean="0"/>
          </a:p>
          <a:p>
            <a:pPr marL="285750" indent="-285750">
              <a:lnSpc>
                <a:spcPct val="150000"/>
              </a:lnSpc>
              <a:buFontTx/>
              <a:buChar char="-"/>
            </a:pPr>
            <a:r>
              <a:rPr lang="zh-CN" altLang="en-US" dirty="0" smtClean="0"/>
              <a:t>但关于能否使被试出现个体选择的改变，还存在极大争议，因而大量研究者从根本否认阈下说服的存在。</a:t>
            </a:r>
            <a:endParaRPr lang="en-US" altLang="zh-CN" dirty="0" smtClean="0"/>
          </a:p>
          <a:p>
            <a:pPr marL="285750" indent="-285750">
              <a:lnSpc>
                <a:spcPct val="150000"/>
              </a:lnSpc>
              <a:buFontTx/>
              <a:buChar char="-"/>
            </a:pPr>
            <a:r>
              <a:rPr lang="zh-CN" altLang="en-US" dirty="0" smtClean="0"/>
              <a:t>研究者转而探讨对于阈上无法说服的人们，阈下信息是否能够有所帮助。 </a:t>
            </a:r>
          </a:p>
          <a:p>
            <a:endParaRPr lang="zh-CN" altLang="en-US" dirty="0"/>
          </a:p>
        </p:txBody>
      </p:sp>
      <p:sp>
        <p:nvSpPr>
          <p:cNvPr id="4" name="灯片编号占位符 3"/>
          <p:cNvSpPr>
            <a:spLocks noGrp="1"/>
          </p:cNvSpPr>
          <p:nvPr>
            <p:ph type="sldNum" sz="quarter" idx="10"/>
          </p:nvPr>
        </p:nvSpPr>
        <p:spPr/>
        <p:txBody>
          <a:bodyPr/>
          <a:lstStyle/>
          <a:p>
            <a:fld id="{5E0A43C6-2976-4B26-94A9-940FB778DF62}" type="slidenum">
              <a:rPr lang="zh-CN" altLang="en-US" smtClean="0">
                <a:solidFill>
                  <a:prstClr val="black"/>
                </a:solidFill>
                <a:latin typeface="Calibri"/>
                <a:ea typeface="宋体"/>
              </a:rPr>
              <a:pPr/>
              <a:t>12</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3695994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Tx/>
              <a:buChar char="-"/>
            </a:pPr>
            <a:r>
              <a:rPr lang="zh-CN" altLang="en-US" dirty="0" smtClean="0"/>
              <a:t>大量研究证明阈下说服可以使被试出现前两个阶段的心理过程。</a:t>
            </a:r>
            <a:endParaRPr lang="en-US" altLang="zh-CN" dirty="0" smtClean="0"/>
          </a:p>
          <a:p>
            <a:pPr marL="285750" indent="-285750">
              <a:lnSpc>
                <a:spcPct val="150000"/>
              </a:lnSpc>
              <a:buFontTx/>
              <a:buChar char="-"/>
            </a:pPr>
            <a:r>
              <a:rPr lang="zh-CN" altLang="en-US" dirty="0" smtClean="0"/>
              <a:t>但关于能否使被试出现个体选择的改变，还存在极大争议，因而大量研究者从根本否认阈下说服的存在。</a:t>
            </a:r>
            <a:endParaRPr lang="en-US" altLang="zh-CN" dirty="0" smtClean="0"/>
          </a:p>
          <a:p>
            <a:pPr marL="285750" indent="-285750">
              <a:lnSpc>
                <a:spcPct val="150000"/>
              </a:lnSpc>
              <a:buFontTx/>
              <a:buChar char="-"/>
            </a:pPr>
            <a:r>
              <a:rPr lang="zh-CN" altLang="en-US" dirty="0" smtClean="0"/>
              <a:t>研究者转而探讨对于阈上无法说服的人们，阈下信息是否能够有所帮助。 </a:t>
            </a:r>
          </a:p>
          <a:p>
            <a:endParaRPr lang="zh-CN" altLang="en-US" dirty="0"/>
          </a:p>
        </p:txBody>
      </p:sp>
      <p:sp>
        <p:nvSpPr>
          <p:cNvPr id="4" name="灯片编号占位符 3"/>
          <p:cNvSpPr>
            <a:spLocks noGrp="1"/>
          </p:cNvSpPr>
          <p:nvPr>
            <p:ph type="sldNum" sz="quarter" idx="10"/>
          </p:nvPr>
        </p:nvSpPr>
        <p:spPr/>
        <p:txBody>
          <a:bodyPr/>
          <a:lstStyle/>
          <a:p>
            <a:fld id="{5E0A43C6-2976-4B26-94A9-940FB778DF62}" type="slidenum">
              <a:rPr lang="zh-CN" altLang="en-US" smtClean="0">
                <a:solidFill>
                  <a:prstClr val="black"/>
                </a:solidFill>
                <a:latin typeface="Calibri"/>
                <a:ea typeface="宋体"/>
              </a:rPr>
              <a:pPr/>
              <a:t>13</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36959941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Tx/>
              <a:buChar char="-"/>
            </a:pPr>
            <a:r>
              <a:rPr lang="zh-CN" altLang="en-US" dirty="0" smtClean="0"/>
              <a:t>大量研究证明阈下说服可以使被试出现前两个阶段的心理过程。</a:t>
            </a:r>
            <a:endParaRPr lang="en-US" altLang="zh-CN" dirty="0" smtClean="0"/>
          </a:p>
          <a:p>
            <a:pPr marL="285750" indent="-285750">
              <a:lnSpc>
                <a:spcPct val="150000"/>
              </a:lnSpc>
              <a:buFontTx/>
              <a:buChar char="-"/>
            </a:pPr>
            <a:r>
              <a:rPr lang="zh-CN" altLang="en-US" dirty="0" smtClean="0"/>
              <a:t>但关于能否使被试出现个体选择的改变，还存在极大争议，因而大量研究者从根本否认阈下说服的存在。</a:t>
            </a:r>
            <a:endParaRPr lang="en-US" altLang="zh-CN" dirty="0" smtClean="0"/>
          </a:p>
          <a:p>
            <a:pPr marL="285750" indent="-285750">
              <a:lnSpc>
                <a:spcPct val="150000"/>
              </a:lnSpc>
              <a:buFontTx/>
              <a:buChar char="-"/>
            </a:pPr>
            <a:r>
              <a:rPr lang="zh-CN" altLang="en-US" dirty="0" smtClean="0"/>
              <a:t>研究者转而探讨对于阈上无法说服的人们，阈下信息是否能够有所帮助。 </a:t>
            </a:r>
          </a:p>
          <a:p>
            <a:endParaRPr lang="zh-CN" altLang="en-US" dirty="0"/>
          </a:p>
        </p:txBody>
      </p:sp>
      <p:sp>
        <p:nvSpPr>
          <p:cNvPr id="4" name="灯片编号占位符 3"/>
          <p:cNvSpPr>
            <a:spLocks noGrp="1"/>
          </p:cNvSpPr>
          <p:nvPr>
            <p:ph type="sldNum" sz="quarter" idx="10"/>
          </p:nvPr>
        </p:nvSpPr>
        <p:spPr/>
        <p:txBody>
          <a:bodyPr/>
          <a:lstStyle/>
          <a:p>
            <a:fld id="{5E0A43C6-2976-4B26-94A9-940FB778DF62}" type="slidenum">
              <a:rPr lang="zh-CN" altLang="en-US" smtClean="0">
                <a:solidFill>
                  <a:prstClr val="black"/>
                </a:solidFill>
                <a:latin typeface="Calibri"/>
                <a:ea typeface="宋体"/>
              </a:rPr>
              <a:pPr/>
              <a:t>14</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36959941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Tx/>
              <a:buChar char="-"/>
            </a:pPr>
            <a:r>
              <a:rPr lang="zh-CN" altLang="en-US" dirty="0" smtClean="0"/>
              <a:t>大量研究证明阈下说服可以使被试出现前两个阶段的心理过程。</a:t>
            </a:r>
            <a:endParaRPr lang="en-US" altLang="zh-CN" dirty="0" smtClean="0"/>
          </a:p>
          <a:p>
            <a:pPr marL="285750" indent="-285750">
              <a:lnSpc>
                <a:spcPct val="150000"/>
              </a:lnSpc>
              <a:buFontTx/>
              <a:buChar char="-"/>
            </a:pPr>
            <a:r>
              <a:rPr lang="zh-CN" altLang="en-US" dirty="0" smtClean="0"/>
              <a:t>但关于能否使被试出现个体选择的改变，还存在极大争议，因而大量研究者从根本否认阈下说服的存在。</a:t>
            </a:r>
            <a:endParaRPr lang="en-US" altLang="zh-CN" dirty="0" smtClean="0"/>
          </a:p>
          <a:p>
            <a:pPr marL="285750" indent="-285750">
              <a:lnSpc>
                <a:spcPct val="150000"/>
              </a:lnSpc>
              <a:buFontTx/>
              <a:buChar char="-"/>
            </a:pPr>
            <a:r>
              <a:rPr lang="zh-CN" altLang="en-US" dirty="0" smtClean="0"/>
              <a:t>研究者转而探讨对于阈上无法说服的人们，阈下信息是否能够有所帮助。 </a:t>
            </a:r>
          </a:p>
          <a:p>
            <a:endParaRPr lang="zh-CN" altLang="en-US" dirty="0"/>
          </a:p>
        </p:txBody>
      </p:sp>
      <p:sp>
        <p:nvSpPr>
          <p:cNvPr id="4" name="灯片编号占位符 3"/>
          <p:cNvSpPr>
            <a:spLocks noGrp="1"/>
          </p:cNvSpPr>
          <p:nvPr>
            <p:ph type="sldNum" sz="quarter" idx="10"/>
          </p:nvPr>
        </p:nvSpPr>
        <p:spPr/>
        <p:txBody>
          <a:bodyPr/>
          <a:lstStyle/>
          <a:p>
            <a:fld id="{5E0A43C6-2976-4B26-94A9-940FB778DF62}" type="slidenum">
              <a:rPr lang="zh-CN" altLang="en-US" smtClean="0">
                <a:solidFill>
                  <a:prstClr val="black"/>
                </a:solidFill>
                <a:latin typeface="Calibri"/>
                <a:ea typeface="宋体"/>
              </a:rPr>
              <a:pPr/>
              <a:t>15</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36959941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lnSpc>
                <a:spcPct val="150000"/>
              </a:lnSpc>
              <a:buFontTx/>
              <a:buChar char="-"/>
            </a:pPr>
            <a:r>
              <a:rPr lang="zh-CN" altLang="en-US" dirty="0" smtClean="0"/>
              <a:t>大量研究证明阈下说服可以使被试出现前两个阶段的心理过程。</a:t>
            </a:r>
            <a:endParaRPr lang="en-US" altLang="zh-CN" dirty="0" smtClean="0"/>
          </a:p>
          <a:p>
            <a:pPr marL="285750" indent="-285750">
              <a:lnSpc>
                <a:spcPct val="150000"/>
              </a:lnSpc>
              <a:buFontTx/>
              <a:buChar char="-"/>
            </a:pPr>
            <a:r>
              <a:rPr lang="zh-CN" altLang="en-US" dirty="0" smtClean="0"/>
              <a:t>但关于能否使被试出现个体选择的改变，还存在极大争议，因而大量研究者从根本否认阈下说服的存在。</a:t>
            </a:r>
            <a:endParaRPr lang="en-US" altLang="zh-CN" dirty="0" smtClean="0"/>
          </a:p>
          <a:p>
            <a:pPr marL="285750" indent="-285750">
              <a:lnSpc>
                <a:spcPct val="150000"/>
              </a:lnSpc>
              <a:buFontTx/>
              <a:buChar char="-"/>
            </a:pPr>
            <a:r>
              <a:rPr lang="zh-CN" altLang="en-US" dirty="0" smtClean="0"/>
              <a:t>研究者转而探讨对于阈上无法说服的人们，阈下信息是否能够有所帮助。 </a:t>
            </a:r>
          </a:p>
          <a:p>
            <a:endParaRPr lang="zh-CN" altLang="en-US" dirty="0"/>
          </a:p>
        </p:txBody>
      </p:sp>
      <p:sp>
        <p:nvSpPr>
          <p:cNvPr id="4" name="灯片编号占位符 3"/>
          <p:cNvSpPr>
            <a:spLocks noGrp="1"/>
          </p:cNvSpPr>
          <p:nvPr>
            <p:ph type="sldNum" sz="quarter" idx="10"/>
          </p:nvPr>
        </p:nvSpPr>
        <p:spPr/>
        <p:txBody>
          <a:bodyPr/>
          <a:lstStyle/>
          <a:p>
            <a:fld id="{5E0A43C6-2976-4B26-94A9-940FB778DF62}" type="slidenum">
              <a:rPr lang="zh-CN" altLang="en-US" smtClean="0">
                <a:solidFill>
                  <a:prstClr val="black"/>
                </a:solidFill>
                <a:latin typeface="Calibri"/>
                <a:ea typeface="宋体"/>
              </a:rPr>
              <a:pPr/>
              <a:t>16</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36959941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24DC7B0-EBAC-4569-9993-246641655C40}" type="slidenum">
              <a:rPr lang="zh-CN" altLang="en-US" smtClean="0"/>
              <a:t>17</a:t>
            </a:fld>
            <a:endParaRPr lang="zh-CN" altLang="en-US"/>
          </a:p>
        </p:txBody>
      </p:sp>
    </p:spTree>
    <p:extLst>
      <p:ext uri="{BB962C8B-B14F-4D97-AF65-F5344CB8AC3E}">
        <p14:creationId xmlns:p14="http://schemas.microsoft.com/office/powerpoint/2010/main" val="3443009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24DC7B0-EBAC-4569-9993-246641655C40}" type="slidenum">
              <a:rPr lang="zh-CN" altLang="en-US" smtClean="0"/>
              <a:t>2</a:t>
            </a:fld>
            <a:endParaRPr lang="zh-CN" altLang="en-US"/>
          </a:p>
        </p:txBody>
      </p:sp>
    </p:spTree>
    <p:extLst>
      <p:ext uri="{BB962C8B-B14F-4D97-AF65-F5344CB8AC3E}">
        <p14:creationId xmlns:p14="http://schemas.microsoft.com/office/powerpoint/2010/main" val="2365956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0A43C6-2976-4B26-94A9-940FB778DF62}" type="slidenum">
              <a:rPr lang="zh-CN" altLang="en-US" smtClean="0"/>
              <a:t>3</a:t>
            </a:fld>
            <a:endParaRPr lang="zh-CN" altLang="en-US"/>
          </a:p>
        </p:txBody>
      </p:sp>
    </p:spTree>
    <p:extLst>
      <p:ext uri="{BB962C8B-B14F-4D97-AF65-F5344CB8AC3E}">
        <p14:creationId xmlns:p14="http://schemas.microsoft.com/office/powerpoint/2010/main" val="3138871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早于 </a:t>
            </a:r>
            <a:r>
              <a:rPr lang="en-US" altLang="zh-CN" dirty="0" smtClean="0"/>
              <a:t>1957 </a:t>
            </a:r>
            <a:r>
              <a:rPr lang="zh-CN" altLang="en-US" dirty="0" smtClean="0"/>
              <a:t>年</a:t>
            </a:r>
            <a:r>
              <a:rPr lang="en-US" altLang="zh-CN" dirty="0" smtClean="0"/>
              <a:t>, </a:t>
            </a:r>
            <a:r>
              <a:rPr lang="zh-CN" altLang="en-US" dirty="0" smtClean="0"/>
              <a:t>市场研究者 </a:t>
            </a:r>
            <a:r>
              <a:rPr lang="en-US" altLang="zh-CN" dirty="0" smtClean="0"/>
              <a:t>James </a:t>
            </a:r>
            <a:r>
              <a:rPr lang="en-US" altLang="zh-CN" dirty="0" err="1" smtClean="0"/>
              <a:t>Vicary</a:t>
            </a:r>
            <a:r>
              <a:rPr lang="en-US" altLang="zh-CN" dirty="0" smtClean="0"/>
              <a:t> </a:t>
            </a:r>
            <a:r>
              <a:rPr lang="zh-CN" altLang="en-US" dirty="0" smtClean="0"/>
              <a:t>发表 了一项研究报告</a:t>
            </a:r>
            <a:r>
              <a:rPr lang="en-US" altLang="zh-CN" dirty="0" smtClean="0"/>
              <a:t>, </a:t>
            </a:r>
            <a:r>
              <a:rPr lang="zh-CN" altLang="en-US" dirty="0" smtClean="0"/>
              <a:t>声称通过向观众反复呈现 “</a:t>
            </a:r>
            <a:r>
              <a:rPr lang="en-US" altLang="zh-CN" dirty="0" smtClean="0"/>
              <a:t>Drink Coke”</a:t>
            </a:r>
            <a:r>
              <a:rPr lang="zh-CN" altLang="en-US" dirty="0" smtClean="0"/>
              <a:t>和“</a:t>
            </a:r>
            <a:r>
              <a:rPr lang="en-US" altLang="zh-CN" dirty="0" smtClean="0"/>
              <a:t>Eat Popcorn”</a:t>
            </a:r>
            <a:r>
              <a:rPr lang="zh-CN" altLang="en-US" dirty="0" smtClean="0"/>
              <a:t>的阈下信息</a:t>
            </a:r>
            <a:r>
              <a:rPr lang="en-US" altLang="zh-CN" dirty="0" smtClean="0"/>
              <a:t>, </a:t>
            </a:r>
            <a:r>
              <a:rPr lang="zh-CN" altLang="en-US" dirty="0" smtClean="0"/>
              <a:t>影院 </a:t>
            </a:r>
            <a:r>
              <a:rPr lang="en-US" altLang="zh-CN" dirty="0" smtClean="0"/>
              <a:t>6 </a:t>
            </a:r>
            <a:r>
              <a:rPr lang="zh-CN" altLang="en-US" dirty="0" smtClean="0"/>
              <a:t>周内爆米花及可口可乐的销量分别增长了 </a:t>
            </a:r>
            <a:r>
              <a:rPr lang="en-US" altLang="zh-CN" dirty="0" smtClean="0"/>
              <a:t>58%</a:t>
            </a:r>
            <a:r>
              <a:rPr lang="zh-CN" altLang="en-US" dirty="0" smtClean="0"/>
              <a:t>和 </a:t>
            </a:r>
            <a:r>
              <a:rPr lang="en-US" altLang="zh-CN" dirty="0" smtClean="0"/>
              <a:t>18% (</a:t>
            </a:r>
            <a:r>
              <a:rPr lang="en-US" altLang="zh-CN" dirty="0" err="1" smtClean="0"/>
              <a:t>Pratkanis</a:t>
            </a:r>
            <a:r>
              <a:rPr lang="en-US" altLang="zh-CN" dirty="0" smtClean="0"/>
              <a:t>, 1992) </a:t>
            </a:r>
            <a:r>
              <a:rPr lang="zh-CN" altLang="en-US" dirty="0" smtClean="0"/>
              <a:t>。阈下说服</a:t>
            </a:r>
            <a:r>
              <a:rPr lang="en-US" altLang="zh-CN" dirty="0" smtClean="0"/>
              <a:t>(subliminal persuasion)</a:t>
            </a:r>
            <a:r>
              <a:rPr lang="zh-CN" altLang="en-US" dirty="0" smtClean="0"/>
              <a:t>由此受到关注</a:t>
            </a:r>
            <a:r>
              <a:rPr lang="en-US" altLang="zh-CN" dirty="0" smtClean="0"/>
              <a:t>, </a:t>
            </a:r>
            <a:r>
              <a:rPr lang="zh-CN" altLang="en-US" dirty="0" smtClean="0"/>
              <a:t>并引发了一场漫长的 争论。尽管 </a:t>
            </a:r>
            <a:r>
              <a:rPr lang="en-US" altLang="zh-CN" dirty="0" smtClean="0"/>
              <a:t>1962 </a:t>
            </a:r>
            <a:r>
              <a:rPr lang="zh-CN" altLang="en-US" dirty="0" smtClean="0"/>
              <a:t>年</a:t>
            </a:r>
            <a:r>
              <a:rPr lang="en-US" altLang="zh-CN" dirty="0" smtClean="0"/>
              <a:t>, </a:t>
            </a:r>
            <a:r>
              <a:rPr lang="en-US" altLang="zh-CN" dirty="0" err="1" smtClean="0"/>
              <a:t>Vicary</a:t>
            </a:r>
            <a:r>
              <a:rPr lang="en-US" altLang="zh-CN" dirty="0" smtClean="0"/>
              <a:t> </a:t>
            </a:r>
            <a:r>
              <a:rPr lang="zh-CN" altLang="en-US" dirty="0" smtClean="0"/>
              <a:t>的结果被证实是伪造 的</a:t>
            </a:r>
            <a:r>
              <a:rPr lang="en-US" altLang="zh-CN" dirty="0" smtClean="0"/>
              <a:t>(</a:t>
            </a:r>
            <a:r>
              <a:rPr lang="en-US" altLang="zh-CN" dirty="0" err="1" smtClean="0"/>
              <a:t>Pratkanis</a:t>
            </a:r>
            <a:r>
              <a:rPr lang="en-US" altLang="zh-CN" dirty="0" smtClean="0"/>
              <a:t>, 1992; Rogers &amp; Smith, 1993), </a:t>
            </a:r>
            <a:r>
              <a:rPr lang="zh-CN" altLang="en-US" dirty="0" smtClean="0"/>
              <a:t>但阈 下说服至今仍被人津津乐道。 </a:t>
            </a:r>
            <a:endParaRPr lang="en-US" altLang="zh-CN"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chemeClr val="tx1">
                    <a:lumMod val="50000"/>
                    <a:lumOff val="50000"/>
                  </a:schemeClr>
                </a:solidFill>
              </a:rPr>
              <a:t>大量研究证明阈下刺激可以影响高级认知加工过程，</a:t>
            </a:r>
            <a:r>
              <a:rPr lang="zh-CN" altLang="en-US" dirty="0" smtClean="0"/>
              <a:t>如态度、判断等（第一个心理过程</a:t>
            </a:r>
            <a:endParaRPr lang="en-US" altLang="zh-CN" dirty="0" smtClean="0"/>
          </a:p>
          <a:p>
            <a:pPr>
              <a:lnSpc>
                <a:spcPct val="120000"/>
              </a:lnSpc>
            </a:pPr>
            <a:r>
              <a:rPr lang="zh-CN" altLang="en-US" sz="1200" dirty="0" smtClean="0">
                <a:solidFill>
                  <a:schemeClr val="tx1">
                    <a:lumMod val="50000"/>
                    <a:lumOff val="50000"/>
                  </a:schemeClr>
                </a:solidFill>
              </a:rPr>
              <a:t>视觉阈下信息可使阈上信息更具有说服力，从而影响人们的选择。</a:t>
            </a:r>
            <a:endParaRPr lang="en-US" altLang="zh-CN" sz="1200" dirty="0" smtClean="0">
              <a:solidFill>
                <a:schemeClr val="tx1">
                  <a:lumMod val="50000"/>
                  <a:lumOff val="50000"/>
                </a:schemeClr>
              </a:solidFill>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zh-CN" altLang="en-US" sz="1200" dirty="0" smtClean="0">
                <a:solidFill>
                  <a:schemeClr val="bg2">
                    <a:lumMod val="50000"/>
                  </a:schemeClr>
                </a:solidFill>
              </a:rPr>
              <a:t>听觉阈下材料无法直接提高学习效果，对于阈上材料的学习具有启动效应，表现为听觉阈下材料本身的主效应不显著，和阈下材料的交互作用显著。</a:t>
            </a:r>
            <a:endParaRPr lang="en-US" altLang="zh-CN" sz="1200" dirty="0" smtClean="0">
              <a:solidFill>
                <a:schemeClr val="bg2">
                  <a:lumMod val="50000"/>
                </a:schemeClr>
              </a:solidFill>
            </a:endParaRPr>
          </a:p>
        </p:txBody>
      </p:sp>
      <p:sp>
        <p:nvSpPr>
          <p:cNvPr id="4" name="灯片编号占位符 3"/>
          <p:cNvSpPr>
            <a:spLocks noGrp="1"/>
          </p:cNvSpPr>
          <p:nvPr>
            <p:ph type="sldNum" sz="quarter" idx="10"/>
          </p:nvPr>
        </p:nvSpPr>
        <p:spPr/>
        <p:txBody>
          <a:bodyPr/>
          <a:lstStyle/>
          <a:p>
            <a:fld id="{9C3E7456-78A7-456A-984B-3DC2BFF0CC5D}" type="slidenum">
              <a:rPr lang="zh-CN" altLang="en-US" smtClean="0"/>
              <a:t>4</a:t>
            </a:fld>
            <a:endParaRPr lang="zh-CN" altLang="en-US"/>
          </a:p>
        </p:txBody>
      </p:sp>
    </p:spTree>
    <p:extLst>
      <p:ext uri="{BB962C8B-B14F-4D97-AF65-F5344CB8AC3E}">
        <p14:creationId xmlns:p14="http://schemas.microsoft.com/office/powerpoint/2010/main" val="7645361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solidFill>
                  <a:schemeClr val="tx1">
                    <a:lumMod val="65000"/>
                    <a:lumOff val="35000"/>
                  </a:schemeClr>
                </a:solidFill>
              </a:rPr>
              <a:t>跨通道的阈下刺激是否依然对阈上刺激具有启动效应？</a:t>
            </a:r>
          </a:p>
          <a:p>
            <a:r>
              <a:rPr lang="zh-CN" altLang="en-US" smtClean="0"/>
              <a:t>例如当阈下刺激为听觉信息，阈上刺激为视觉信息时。</a:t>
            </a:r>
            <a:endParaRPr lang="zh-CN" altLang="en-US"/>
          </a:p>
        </p:txBody>
      </p:sp>
      <p:sp>
        <p:nvSpPr>
          <p:cNvPr id="4" name="灯片编号占位符 3"/>
          <p:cNvSpPr>
            <a:spLocks noGrp="1"/>
          </p:cNvSpPr>
          <p:nvPr>
            <p:ph type="sldNum" sz="quarter" idx="10"/>
          </p:nvPr>
        </p:nvSpPr>
        <p:spPr/>
        <p:txBody>
          <a:bodyPr/>
          <a:lstStyle/>
          <a:p>
            <a:fld id="{B0107C08-3D4D-451F-AC90-00F370C928EC}" type="slidenum">
              <a:rPr lang="zh-CN" altLang="en-US" smtClean="0"/>
              <a:t>5</a:t>
            </a:fld>
            <a:endParaRPr lang="zh-CN" altLang="en-US"/>
          </a:p>
        </p:txBody>
      </p:sp>
    </p:spTree>
    <p:extLst>
      <p:ext uri="{BB962C8B-B14F-4D97-AF65-F5344CB8AC3E}">
        <p14:creationId xmlns:p14="http://schemas.microsoft.com/office/powerpoint/2010/main" val="621743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24DC7B0-EBAC-4569-9993-246641655C40}" type="slidenum">
              <a:rPr lang="zh-CN" altLang="en-US" smtClean="0"/>
              <a:t>6</a:t>
            </a:fld>
            <a:endParaRPr lang="zh-CN" altLang="en-US"/>
          </a:p>
        </p:txBody>
      </p:sp>
    </p:spTree>
    <p:extLst>
      <p:ext uri="{BB962C8B-B14F-4D97-AF65-F5344CB8AC3E}">
        <p14:creationId xmlns:p14="http://schemas.microsoft.com/office/powerpoint/2010/main" val="3849980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0107C08-3D4D-451F-AC90-00F370C928EC}" type="slidenum">
              <a:rPr lang="zh-CN" altLang="en-US" smtClean="0">
                <a:solidFill>
                  <a:prstClr val="black"/>
                </a:solidFill>
                <a:latin typeface="Calibri"/>
                <a:ea typeface="宋体"/>
              </a:rPr>
              <a:pPr/>
              <a:t>7</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2386768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227F45-547E-410F-8DF3-EC7ED5A73EEE}" type="slidenum">
              <a:rPr lang="zh-CN" altLang="en-US" smtClean="0">
                <a:solidFill>
                  <a:prstClr val="black"/>
                </a:solidFill>
                <a:latin typeface="Calibri"/>
                <a:ea typeface="宋体"/>
              </a:rPr>
              <a:pPr/>
              <a:t>8</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1059048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0A43C6-2976-4B26-94A9-940FB778DF62}" type="slidenum">
              <a:rPr lang="zh-CN" altLang="en-US" smtClean="0"/>
              <a:t>9</a:t>
            </a:fld>
            <a:endParaRPr lang="zh-CN" altLang="en-US"/>
          </a:p>
        </p:txBody>
      </p:sp>
    </p:spTree>
    <p:extLst>
      <p:ext uri="{BB962C8B-B14F-4D97-AF65-F5344CB8AC3E}">
        <p14:creationId xmlns:p14="http://schemas.microsoft.com/office/powerpoint/2010/main" val="2760910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28422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1107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3275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7_自定义版式">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8316913" y="2133600"/>
            <a:ext cx="2819400" cy="2819400"/>
          </a:xfrm>
          <a:custGeom>
            <a:avLst/>
            <a:gdLst>
              <a:gd name="connsiteX0" fmla="*/ 1409700 w 2819400"/>
              <a:gd name="connsiteY0" fmla="*/ 0 h 2819400"/>
              <a:gd name="connsiteX1" fmla="*/ 2819400 w 2819400"/>
              <a:gd name="connsiteY1" fmla="*/ 1409700 h 2819400"/>
              <a:gd name="connsiteX2" fmla="*/ 1409700 w 2819400"/>
              <a:gd name="connsiteY2" fmla="*/ 2819400 h 2819400"/>
              <a:gd name="connsiteX3" fmla="*/ 0 w 2819400"/>
              <a:gd name="connsiteY3" fmla="*/ 1409700 h 2819400"/>
              <a:gd name="connsiteX4" fmla="*/ 1409700 w 2819400"/>
              <a:gd name="connsiteY4" fmla="*/ 0 h 2819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9400" h="2819400">
                <a:moveTo>
                  <a:pt x="1409700" y="0"/>
                </a:moveTo>
                <a:cubicBezTo>
                  <a:pt x="2188256" y="0"/>
                  <a:pt x="2819400" y="631144"/>
                  <a:pt x="2819400" y="1409700"/>
                </a:cubicBezTo>
                <a:cubicBezTo>
                  <a:pt x="2819400" y="2188256"/>
                  <a:pt x="2188256" y="2819400"/>
                  <a:pt x="1409700" y="2819400"/>
                </a:cubicBezTo>
                <a:cubicBezTo>
                  <a:pt x="631144" y="2819400"/>
                  <a:pt x="0" y="2188256"/>
                  <a:pt x="0" y="1409700"/>
                </a:cubicBezTo>
                <a:cubicBezTo>
                  <a:pt x="0" y="631144"/>
                  <a:pt x="631144" y="0"/>
                  <a:pt x="1409700"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100457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6_自定义版式">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1181348" y="1848097"/>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3"/>
                  <a:pt x="1206116" y="77890"/>
                </a:cubicBezTo>
                <a:lnTo>
                  <a:pt x="1958259" y="830033"/>
                </a:lnTo>
                <a:cubicBezTo>
                  <a:pt x="2062112" y="933886"/>
                  <a:pt x="2062112" y="1102263"/>
                  <a:pt x="1958259" y="1206116"/>
                </a:cubicBezTo>
                <a:lnTo>
                  <a:pt x="1206116" y="1958259"/>
                </a:lnTo>
                <a:cubicBezTo>
                  <a:pt x="1102263" y="2062112"/>
                  <a:pt x="933886" y="2062112"/>
                  <a:pt x="830033" y="1958259"/>
                </a:cubicBezTo>
                <a:lnTo>
                  <a:pt x="77890" y="1206116"/>
                </a:lnTo>
                <a:cubicBezTo>
                  <a:pt x="-25963" y="1102263"/>
                  <a:pt x="-25963" y="933886"/>
                  <a:pt x="77890" y="830033"/>
                </a:cubicBezTo>
                <a:lnTo>
                  <a:pt x="830033" y="77890"/>
                </a:lnTo>
                <a:cubicBezTo>
                  <a:pt x="881959" y="25963"/>
                  <a:pt x="950017" y="0"/>
                  <a:pt x="1018075" y="0"/>
                </a:cubicBezTo>
                <a:close/>
              </a:path>
            </a:pathLst>
          </a:custGeom>
        </p:spPr>
        <p:txBody>
          <a:bodyPr wrap="square">
            <a:noAutofit/>
          </a:bodyPr>
          <a:lstStyle/>
          <a:p>
            <a:endParaRPr lang="zh-CN" altLang="en-US"/>
          </a:p>
        </p:txBody>
      </p:sp>
      <p:sp>
        <p:nvSpPr>
          <p:cNvPr id="17" name="图片占位符 16"/>
          <p:cNvSpPr>
            <a:spLocks noGrp="1"/>
          </p:cNvSpPr>
          <p:nvPr>
            <p:ph type="pic" sz="quarter" idx="11"/>
          </p:nvPr>
        </p:nvSpPr>
        <p:spPr>
          <a:xfrm>
            <a:off x="1181348" y="4104549"/>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4"/>
                  <a:pt x="1206116" y="77890"/>
                </a:cubicBezTo>
                <a:lnTo>
                  <a:pt x="1958259" y="830033"/>
                </a:lnTo>
                <a:cubicBezTo>
                  <a:pt x="2062112" y="933886"/>
                  <a:pt x="2062112" y="1102264"/>
                  <a:pt x="1958259" y="1206116"/>
                </a:cubicBezTo>
                <a:lnTo>
                  <a:pt x="1206116" y="1958259"/>
                </a:lnTo>
                <a:cubicBezTo>
                  <a:pt x="1102263" y="2062112"/>
                  <a:pt x="933886" y="2062112"/>
                  <a:pt x="830033" y="1958259"/>
                </a:cubicBezTo>
                <a:lnTo>
                  <a:pt x="77890" y="1206116"/>
                </a:lnTo>
                <a:cubicBezTo>
                  <a:pt x="-25963" y="1102264"/>
                  <a:pt x="-25963" y="933886"/>
                  <a:pt x="77890" y="830033"/>
                </a:cubicBezTo>
                <a:lnTo>
                  <a:pt x="830033" y="77890"/>
                </a:lnTo>
                <a:cubicBezTo>
                  <a:pt x="881959" y="25964"/>
                  <a:pt x="950017" y="0"/>
                  <a:pt x="1018075" y="0"/>
                </a:cubicBezTo>
                <a:close/>
              </a:path>
            </a:pathLst>
          </a:custGeom>
        </p:spPr>
        <p:txBody>
          <a:bodyPr wrap="square">
            <a:noAutofit/>
          </a:bodyPr>
          <a:lstStyle/>
          <a:p>
            <a:endParaRPr lang="zh-CN" altLang="en-US"/>
          </a:p>
        </p:txBody>
      </p:sp>
      <p:sp>
        <p:nvSpPr>
          <p:cNvPr id="16" name="图片占位符 15"/>
          <p:cNvSpPr>
            <a:spLocks noGrp="1"/>
          </p:cNvSpPr>
          <p:nvPr>
            <p:ph type="pic" sz="quarter" idx="12"/>
          </p:nvPr>
        </p:nvSpPr>
        <p:spPr>
          <a:xfrm>
            <a:off x="6179706" y="1848097"/>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3"/>
                  <a:pt x="1206116" y="77890"/>
                </a:cubicBezTo>
                <a:lnTo>
                  <a:pt x="1958259" y="830033"/>
                </a:lnTo>
                <a:cubicBezTo>
                  <a:pt x="2062112" y="933886"/>
                  <a:pt x="2062112" y="1102263"/>
                  <a:pt x="1958259" y="1206116"/>
                </a:cubicBezTo>
                <a:lnTo>
                  <a:pt x="1206116" y="1958259"/>
                </a:lnTo>
                <a:cubicBezTo>
                  <a:pt x="1102264" y="2062112"/>
                  <a:pt x="933886" y="2062112"/>
                  <a:pt x="830033" y="1958259"/>
                </a:cubicBezTo>
                <a:lnTo>
                  <a:pt x="77890" y="1206116"/>
                </a:lnTo>
                <a:cubicBezTo>
                  <a:pt x="-25963" y="1102263"/>
                  <a:pt x="-25963" y="933886"/>
                  <a:pt x="77890" y="830033"/>
                </a:cubicBezTo>
                <a:lnTo>
                  <a:pt x="830033" y="77890"/>
                </a:lnTo>
                <a:cubicBezTo>
                  <a:pt x="881960" y="25963"/>
                  <a:pt x="950017" y="0"/>
                  <a:pt x="1018075" y="0"/>
                </a:cubicBezTo>
                <a:close/>
              </a:path>
            </a:pathLst>
          </a:custGeom>
        </p:spPr>
        <p:txBody>
          <a:bodyPr wrap="square">
            <a:noAutofit/>
          </a:bodyPr>
          <a:lstStyle/>
          <a:p>
            <a:endParaRPr lang="zh-CN" altLang="en-US"/>
          </a:p>
        </p:txBody>
      </p:sp>
      <p:sp>
        <p:nvSpPr>
          <p:cNvPr id="18" name="图片占位符 17"/>
          <p:cNvSpPr>
            <a:spLocks noGrp="1"/>
          </p:cNvSpPr>
          <p:nvPr>
            <p:ph type="pic" sz="quarter" idx="13"/>
          </p:nvPr>
        </p:nvSpPr>
        <p:spPr>
          <a:xfrm>
            <a:off x="6179706" y="4104549"/>
            <a:ext cx="2036148" cy="2036148"/>
          </a:xfrm>
          <a:custGeom>
            <a:avLst/>
            <a:gdLst>
              <a:gd name="connsiteX0" fmla="*/ 1018075 w 2036148"/>
              <a:gd name="connsiteY0" fmla="*/ 0 h 2036148"/>
              <a:gd name="connsiteX1" fmla="*/ 1206116 w 2036148"/>
              <a:gd name="connsiteY1" fmla="*/ 77890 h 2036148"/>
              <a:gd name="connsiteX2" fmla="*/ 1958259 w 2036148"/>
              <a:gd name="connsiteY2" fmla="*/ 830033 h 2036148"/>
              <a:gd name="connsiteX3" fmla="*/ 1958259 w 2036148"/>
              <a:gd name="connsiteY3" fmla="*/ 1206116 h 2036148"/>
              <a:gd name="connsiteX4" fmla="*/ 1206116 w 2036148"/>
              <a:gd name="connsiteY4" fmla="*/ 1958259 h 2036148"/>
              <a:gd name="connsiteX5" fmla="*/ 830033 w 2036148"/>
              <a:gd name="connsiteY5" fmla="*/ 1958259 h 2036148"/>
              <a:gd name="connsiteX6" fmla="*/ 77890 w 2036148"/>
              <a:gd name="connsiteY6" fmla="*/ 1206116 h 2036148"/>
              <a:gd name="connsiteX7" fmla="*/ 77890 w 2036148"/>
              <a:gd name="connsiteY7" fmla="*/ 830033 h 2036148"/>
              <a:gd name="connsiteX8" fmla="*/ 830033 w 2036148"/>
              <a:gd name="connsiteY8" fmla="*/ 77890 h 2036148"/>
              <a:gd name="connsiteX9" fmla="*/ 1018075 w 2036148"/>
              <a:gd name="connsiteY9" fmla="*/ 0 h 20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6148" h="2036148">
                <a:moveTo>
                  <a:pt x="1018075" y="0"/>
                </a:moveTo>
                <a:cubicBezTo>
                  <a:pt x="1086132" y="0"/>
                  <a:pt x="1154190" y="25964"/>
                  <a:pt x="1206116" y="77890"/>
                </a:cubicBezTo>
                <a:lnTo>
                  <a:pt x="1958259" y="830033"/>
                </a:lnTo>
                <a:cubicBezTo>
                  <a:pt x="2062112" y="933886"/>
                  <a:pt x="2062112" y="1102264"/>
                  <a:pt x="1958259" y="1206116"/>
                </a:cubicBezTo>
                <a:lnTo>
                  <a:pt x="1206116" y="1958259"/>
                </a:lnTo>
                <a:cubicBezTo>
                  <a:pt x="1102264" y="2062112"/>
                  <a:pt x="933886" y="2062112"/>
                  <a:pt x="830033" y="1958259"/>
                </a:cubicBezTo>
                <a:lnTo>
                  <a:pt x="77890" y="1206116"/>
                </a:lnTo>
                <a:cubicBezTo>
                  <a:pt x="-25963" y="1102264"/>
                  <a:pt x="-25963" y="933886"/>
                  <a:pt x="77890" y="830033"/>
                </a:cubicBezTo>
                <a:lnTo>
                  <a:pt x="830033" y="77890"/>
                </a:lnTo>
                <a:cubicBezTo>
                  <a:pt x="881960" y="25964"/>
                  <a:pt x="950017" y="0"/>
                  <a:pt x="1018075" y="0"/>
                </a:cubicBezTo>
                <a:close/>
              </a:path>
            </a:pathLst>
          </a:custGeom>
        </p:spPr>
        <p:txBody>
          <a:bodyPr wrap="square">
            <a:noAutofit/>
          </a:bodyPr>
          <a:lstStyle/>
          <a:p>
            <a:endParaRPr lang="zh-CN" altLang="en-US"/>
          </a:p>
        </p:txBody>
      </p:sp>
    </p:spTree>
    <p:extLst>
      <p:ext uri="{BB962C8B-B14F-4D97-AF65-F5344CB8AC3E}">
        <p14:creationId xmlns:p14="http://schemas.microsoft.com/office/powerpoint/2010/main" val="4894371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9F9F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05873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5" r:id="rId4"/>
    <p:sldLayoutId id="2147483666"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5" cstate="print">
            <a:extLst>
              <a:ext uri="{28A0092B-C50C-407E-A947-70E740481C1C}">
                <a14:useLocalDpi xmlns:a14="http://schemas.microsoft.com/office/drawing/2010/main" val="0"/>
              </a:ext>
            </a:extLst>
          </a:blip>
          <a:srcRect l="3675" r="8038"/>
          <a:stretch/>
        </p:blipFill>
        <p:spPr>
          <a:xfrm>
            <a:off x="0" y="0"/>
            <a:ext cx="12192000" cy="6858000"/>
          </a:xfrm>
          <a:prstGeom prst="rect">
            <a:avLst/>
          </a:prstGeom>
        </p:spPr>
      </p:pic>
      <p:sp>
        <p:nvSpPr>
          <p:cNvPr id="7" name="文本框 6"/>
          <p:cNvSpPr txBox="1"/>
          <p:nvPr/>
        </p:nvSpPr>
        <p:spPr>
          <a:xfrm>
            <a:off x="2574695" y="2280980"/>
            <a:ext cx="8494633" cy="1754326"/>
          </a:xfrm>
          <a:prstGeom prst="rect">
            <a:avLst/>
          </a:prstGeom>
          <a:noFill/>
        </p:spPr>
        <p:txBody>
          <a:bodyPr wrap="none" rtlCol="0">
            <a:spAutoFit/>
            <a:scene3d>
              <a:camera prst="orthographicFront"/>
              <a:lightRig rig="threePt" dir="t"/>
            </a:scene3d>
            <a:sp3d contourW="12700"/>
          </a:bodyPr>
          <a:lstStyle/>
          <a:p>
            <a:r>
              <a:rPr lang="zh-CN" altLang="en-US" sz="5400" b="1" dirty="0">
                <a:solidFill>
                  <a:schemeClr val="accent1"/>
                </a:solidFill>
              </a:rPr>
              <a:t>跨通道</a:t>
            </a:r>
            <a:r>
              <a:rPr lang="zh-CN" altLang="en-US" sz="5400" b="1" dirty="0" smtClean="0">
                <a:solidFill>
                  <a:schemeClr val="accent1"/>
                </a:solidFill>
              </a:rPr>
              <a:t>阈下刺激对内隐记忆</a:t>
            </a:r>
            <a:endParaRPr lang="en-US" altLang="zh-CN" sz="5400" b="1" dirty="0" smtClean="0">
              <a:solidFill>
                <a:schemeClr val="accent1"/>
              </a:solidFill>
            </a:endParaRPr>
          </a:p>
          <a:p>
            <a:r>
              <a:rPr lang="en-US" altLang="zh-CN" sz="5400" b="1" dirty="0" smtClean="0">
                <a:solidFill>
                  <a:schemeClr val="accent1"/>
                </a:solidFill>
              </a:rPr>
              <a:t>                             </a:t>
            </a:r>
            <a:r>
              <a:rPr lang="zh-CN" altLang="en-US" sz="5400" b="1" dirty="0" smtClean="0">
                <a:solidFill>
                  <a:schemeClr val="accent1"/>
                </a:solidFill>
              </a:rPr>
              <a:t>的影响</a:t>
            </a:r>
            <a:endParaRPr lang="zh-CN" altLang="en-US" sz="5400" b="1" dirty="0">
              <a:solidFill>
                <a:schemeClr val="accent1"/>
              </a:solidFill>
            </a:endParaRPr>
          </a:p>
        </p:txBody>
      </p:sp>
      <p:sp>
        <p:nvSpPr>
          <p:cNvPr id="8" name="文本框 7"/>
          <p:cNvSpPr txBox="1"/>
          <p:nvPr/>
        </p:nvSpPr>
        <p:spPr>
          <a:xfrm>
            <a:off x="2574695" y="3249633"/>
            <a:ext cx="5661144" cy="27071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100" dirty="0">
                <a:solidFill>
                  <a:schemeClr val="tx1">
                    <a:lumMod val="65000"/>
                    <a:lumOff val="35000"/>
                  </a:schemeClr>
                </a:solidFill>
                <a:latin typeface="+mj-ea"/>
                <a:ea typeface="+mj-ea"/>
              </a:rPr>
              <a:t>Cross-channel subliminal persuasion differences</a:t>
            </a:r>
          </a:p>
        </p:txBody>
      </p:sp>
      <p:sp>
        <p:nvSpPr>
          <p:cNvPr id="9" name="矩形 8"/>
          <p:cNvSpPr/>
          <p:nvPr/>
        </p:nvSpPr>
        <p:spPr>
          <a:xfrm>
            <a:off x="2574695" y="1838870"/>
            <a:ext cx="1762021" cy="369332"/>
          </a:xfrm>
          <a:prstGeom prst="rect">
            <a:avLst/>
          </a:prstGeom>
        </p:spPr>
        <p:txBody>
          <a:bodyPr wrap="none">
            <a:spAutoFit/>
            <a:scene3d>
              <a:camera prst="orthographicFront"/>
              <a:lightRig rig="threePt" dir="t"/>
            </a:scene3d>
            <a:sp3d contourW="12700"/>
          </a:bodyPr>
          <a:lstStyle/>
          <a:p>
            <a:r>
              <a:rPr lang="zh-CN" altLang="en-US" b="1" dirty="0">
                <a:solidFill>
                  <a:srgbClr val="4A5A6F"/>
                </a:solidFill>
              </a:rPr>
              <a:t>引言 </a:t>
            </a:r>
            <a:r>
              <a:rPr lang="en-US" altLang="zh-CN" b="1" dirty="0">
                <a:solidFill>
                  <a:srgbClr val="4A5A6F"/>
                </a:solidFill>
              </a:rPr>
              <a:t>/ </a:t>
            </a:r>
            <a:r>
              <a:rPr lang="zh-CN" altLang="en-US" b="1" dirty="0">
                <a:solidFill>
                  <a:srgbClr val="4A5A6F"/>
                </a:solidFill>
              </a:rPr>
              <a:t>实验设计</a:t>
            </a:r>
          </a:p>
        </p:txBody>
      </p:sp>
      <p:sp>
        <p:nvSpPr>
          <p:cNvPr id="51" name="矩形 50"/>
          <p:cNvSpPr/>
          <p:nvPr/>
        </p:nvSpPr>
        <p:spPr>
          <a:xfrm>
            <a:off x="1587553" y="4876800"/>
            <a:ext cx="553513" cy="553513"/>
          </a:xfrm>
          <a:prstGeom prst="rect">
            <a:avLst/>
          </a:prstGeom>
          <a:solidFill>
            <a:srgbClr val="F7C65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52" name="矩形 51"/>
          <p:cNvSpPr/>
          <p:nvPr/>
        </p:nvSpPr>
        <p:spPr>
          <a:xfrm>
            <a:off x="3148009" y="4876800"/>
            <a:ext cx="553513" cy="553513"/>
          </a:xfrm>
          <a:prstGeom prst="rect">
            <a:avLst/>
          </a:prstGeom>
          <a:solidFill>
            <a:srgbClr val="E0674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3" name="矩形 52"/>
          <p:cNvSpPr/>
          <p:nvPr/>
        </p:nvSpPr>
        <p:spPr>
          <a:xfrm>
            <a:off x="4708464" y="4876800"/>
            <a:ext cx="553513" cy="553513"/>
          </a:xfrm>
          <a:prstGeom prst="rect">
            <a:avLst/>
          </a:prstGeom>
          <a:solidFill>
            <a:srgbClr val="4A5A6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5" name="矩形 13"/>
          <p:cNvSpPr/>
          <p:nvPr/>
        </p:nvSpPr>
        <p:spPr>
          <a:xfrm>
            <a:off x="1770839" y="5032201"/>
            <a:ext cx="186943" cy="242711"/>
          </a:xfrm>
          <a:custGeom>
            <a:avLst/>
            <a:gdLst>
              <a:gd name="connsiteX0" fmla="*/ 159295 w 459358"/>
              <a:gd name="connsiteY0" fmla="*/ 288060 h 596388"/>
              <a:gd name="connsiteX1" fmla="*/ 298499 w 459358"/>
              <a:gd name="connsiteY1" fmla="*/ 288060 h 596388"/>
              <a:gd name="connsiteX2" fmla="*/ 338681 w 459358"/>
              <a:gd name="connsiteY2" fmla="*/ 316728 h 596388"/>
              <a:gd name="connsiteX3" fmla="*/ 426222 w 459358"/>
              <a:gd name="connsiteY3" fmla="*/ 366897 h 596388"/>
              <a:gd name="connsiteX4" fmla="*/ 457794 w 459358"/>
              <a:gd name="connsiteY4" fmla="*/ 543206 h 596388"/>
              <a:gd name="connsiteX5" fmla="*/ 443443 w 459358"/>
              <a:gd name="connsiteY5" fmla="*/ 558974 h 596388"/>
              <a:gd name="connsiteX6" fmla="*/ 219569 w 459358"/>
              <a:gd name="connsiteY6" fmla="*/ 596242 h 596388"/>
              <a:gd name="connsiteX7" fmla="*/ 11481 w 459358"/>
              <a:gd name="connsiteY7" fmla="*/ 553240 h 596388"/>
              <a:gd name="connsiteX8" fmla="*/ 0 w 459358"/>
              <a:gd name="connsiteY8" fmla="*/ 524572 h 596388"/>
              <a:gd name="connsiteX9" fmla="*/ 38747 w 459358"/>
              <a:gd name="connsiteY9" fmla="*/ 356864 h 596388"/>
              <a:gd name="connsiteX10" fmla="*/ 73189 w 459358"/>
              <a:gd name="connsiteY10" fmla="*/ 333929 h 596388"/>
              <a:gd name="connsiteX11" fmla="*/ 159295 w 459358"/>
              <a:gd name="connsiteY11" fmla="*/ 288060 h 596388"/>
              <a:gd name="connsiteX12" fmla="*/ 225223 w 459358"/>
              <a:gd name="connsiteY12" fmla="*/ 10030 h 596388"/>
              <a:gd name="connsiteX13" fmla="*/ 218047 w 459358"/>
              <a:gd name="connsiteY13" fmla="*/ 21493 h 596388"/>
              <a:gd name="connsiteX14" fmla="*/ 219482 w 459358"/>
              <a:gd name="connsiteY14" fmla="*/ 21493 h 596388"/>
              <a:gd name="connsiteX15" fmla="*/ 225223 w 459358"/>
              <a:gd name="connsiteY15" fmla="*/ 10030 h 596388"/>
              <a:gd name="connsiteX16" fmla="*/ 236703 w 459358"/>
              <a:gd name="connsiteY16" fmla="*/ 0 h 596388"/>
              <a:gd name="connsiteX17" fmla="*/ 226658 w 459358"/>
              <a:gd name="connsiteY17" fmla="*/ 14329 h 596388"/>
              <a:gd name="connsiteX18" fmla="*/ 238138 w 459358"/>
              <a:gd name="connsiteY18" fmla="*/ 4299 h 596388"/>
              <a:gd name="connsiteX19" fmla="*/ 256793 w 459358"/>
              <a:gd name="connsiteY19" fmla="*/ 30090 h 596388"/>
              <a:gd name="connsiteX20" fmla="*/ 253923 w 459358"/>
              <a:gd name="connsiteY20" fmla="*/ 25791 h 596388"/>
              <a:gd name="connsiteX21" fmla="*/ 259663 w 459358"/>
              <a:gd name="connsiteY21" fmla="*/ 32955 h 596388"/>
              <a:gd name="connsiteX22" fmla="*/ 262533 w 459358"/>
              <a:gd name="connsiteY22" fmla="*/ 32955 h 596388"/>
              <a:gd name="connsiteX23" fmla="*/ 258228 w 459358"/>
              <a:gd name="connsiteY23" fmla="*/ 27224 h 596388"/>
              <a:gd name="connsiteX24" fmla="*/ 263968 w 459358"/>
              <a:gd name="connsiteY24" fmla="*/ 32955 h 596388"/>
              <a:gd name="connsiteX25" fmla="*/ 269708 w 459358"/>
              <a:gd name="connsiteY25" fmla="*/ 34388 h 596388"/>
              <a:gd name="connsiteX26" fmla="*/ 268273 w 459358"/>
              <a:gd name="connsiteY26" fmla="*/ 32955 h 596388"/>
              <a:gd name="connsiteX27" fmla="*/ 272578 w 459358"/>
              <a:gd name="connsiteY27" fmla="*/ 35821 h 596388"/>
              <a:gd name="connsiteX28" fmla="*/ 317064 w 459358"/>
              <a:gd name="connsiteY28" fmla="*/ 63045 h 596388"/>
              <a:gd name="connsiteX29" fmla="*/ 327109 w 459358"/>
              <a:gd name="connsiteY29" fmla="*/ 159046 h 596388"/>
              <a:gd name="connsiteX30" fmla="*/ 329979 w 459358"/>
              <a:gd name="connsiteY30" fmla="*/ 190568 h 596388"/>
              <a:gd name="connsiteX31" fmla="*/ 321369 w 459358"/>
              <a:gd name="connsiteY31" fmla="*/ 206329 h 596388"/>
              <a:gd name="connsiteX32" fmla="*/ 228093 w 459358"/>
              <a:gd name="connsiteY32" fmla="*/ 308061 h 596388"/>
              <a:gd name="connsiteX33" fmla="*/ 139121 w 459358"/>
              <a:gd name="connsiteY33" fmla="*/ 206329 h 596388"/>
              <a:gd name="connsiteX34" fmla="*/ 131946 w 459358"/>
              <a:gd name="connsiteY34" fmla="*/ 190568 h 596388"/>
              <a:gd name="connsiteX35" fmla="*/ 136251 w 459358"/>
              <a:gd name="connsiteY35" fmla="*/ 160478 h 596388"/>
              <a:gd name="connsiteX36" fmla="*/ 133381 w 459358"/>
              <a:gd name="connsiteY36" fmla="*/ 84538 h 596388"/>
              <a:gd name="connsiteX37" fmla="*/ 195087 w 459358"/>
              <a:gd name="connsiteY37" fmla="*/ 21493 h 596388"/>
              <a:gd name="connsiteX38" fmla="*/ 203697 w 459358"/>
              <a:gd name="connsiteY38" fmla="*/ 17194 h 596388"/>
              <a:gd name="connsiteX39" fmla="*/ 209437 w 459358"/>
              <a:gd name="connsiteY39" fmla="*/ 11463 h 596388"/>
              <a:gd name="connsiteX40" fmla="*/ 203697 w 459358"/>
              <a:gd name="connsiteY40" fmla="*/ 21493 h 596388"/>
              <a:gd name="connsiteX41" fmla="*/ 209437 w 459358"/>
              <a:gd name="connsiteY41" fmla="*/ 22926 h 596388"/>
              <a:gd name="connsiteX42" fmla="*/ 215177 w 459358"/>
              <a:gd name="connsiteY42" fmla="*/ 15761 h 596388"/>
              <a:gd name="connsiteX43" fmla="*/ 209437 w 459358"/>
              <a:gd name="connsiteY43" fmla="*/ 24358 h 596388"/>
              <a:gd name="connsiteX44" fmla="*/ 212307 w 459358"/>
              <a:gd name="connsiteY44" fmla="*/ 25791 h 596388"/>
              <a:gd name="connsiteX45" fmla="*/ 226658 w 459358"/>
              <a:gd name="connsiteY45" fmla="*/ 8597 h 596388"/>
              <a:gd name="connsiteX46" fmla="*/ 236703 w 459358"/>
              <a:gd name="connsiteY46" fmla="*/ 0 h 596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59358" h="596388">
                <a:moveTo>
                  <a:pt x="159295" y="288060"/>
                </a:moveTo>
                <a:cubicBezTo>
                  <a:pt x="159295" y="288060"/>
                  <a:pt x="219569" y="442868"/>
                  <a:pt x="298499" y="288060"/>
                </a:cubicBezTo>
                <a:cubicBezTo>
                  <a:pt x="298499" y="288060"/>
                  <a:pt x="298499" y="302394"/>
                  <a:pt x="338681" y="316728"/>
                </a:cubicBezTo>
                <a:cubicBezTo>
                  <a:pt x="338681" y="316728"/>
                  <a:pt x="413306" y="339663"/>
                  <a:pt x="426222" y="366897"/>
                </a:cubicBezTo>
                <a:cubicBezTo>
                  <a:pt x="426222" y="366897"/>
                  <a:pt x="467839" y="460069"/>
                  <a:pt x="457794" y="543206"/>
                </a:cubicBezTo>
                <a:cubicBezTo>
                  <a:pt x="457794" y="543206"/>
                  <a:pt x="457794" y="550373"/>
                  <a:pt x="443443" y="558974"/>
                </a:cubicBezTo>
                <a:cubicBezTo>
                  <a:pt x="443443" y="558974"/>
                  <a:pt x="348727" y="599109"/>
                  <a:pt x="219569" y="596242"/>
                </a:cubicBezTo>
                <a:cubicBezTo>
                  <a:pt x="219569" y="596242"/>
                  <a:pt x="91846" y="589075"/>
                  <a:pt x="11481" y="553240"/>
                </a:cubicBezTo>
                <a:cubicBezTo>
                  <a:pt x="11481" y="553240"/>
                  <a:pt x="0" y="550373"/>
                  <a:pt x="0" y="524572"/>
                </a:cubicBezTo>
                <a:cubicBezTo>
                  <a:pt x="0" y="524572"/>
                  <a:pt x="4305" y="408466"/>
                  <a:pt x="38747" y="356864"/>
                </a:cubicBezTo>
                <a:cubicBezTo>
                  <a:pt x="38747" y="356864"/>
                  <a:pt x="48793" y="342530"/>
                  <a:pt x="73189" y="333929"/>
                </a:cubicBezTo>
                <a:cubicBezTo>
                  <a:pt x="73189" y="333929"/>
                  <a:pt x="153555" y="309561"/>
                  <a:pt x="159295" y="288060"/>
                </a:cubicBezTo>
                <a:close/>
                <a:moveTo>
                  <a:pt x="225223" y="10030"/>
                </a:moveTo>
                <a:cubicBezTo>
                  <a:pt x="222352" y="12896"/>
                  <a:pt x="219482" y="17194"/>
                  <a:pt x="218047" y="21493"/>
                </a:cubicBezTo>
                <a:lnTo>
                  <a:pt x="219482" y="21493"/>
                </a:lnTo>
                <a:cubicBezTo>
                  <a:pt x="220917" y="17194"/>
                  <a:pt x="223788" y="12896"/>
                  <a:pt x="225223" y="10030"/>
                </a:cubicBezTo>
                <a:close/>
                <a:moveTo>
                  <a:pt x="236703" y="0"/>
                </a:moveTo>
                <a:cubicBezTo>
                  <a:pt x="230963" y="4299"/>
                  <a:pt x="228093" y="8597"/>
                  <a:pt x="226658" y="14329"/>
                </a:cubicBezTo>
                <a:cubicBezTo>
                  <a:pt x="230963" y="7164"/>
                  <a:pt x="238138" y="4299"/>
                  <a:pt x="238138" y="4299"/>
                </a:cubicBezTo>
                <a:cubicBezTo>
                  <a:pt x="238138" y="15761"/>
                  <a:pt x="251053" y="25791"/>
                  <a:pt x="256793" y="30090"/>
                </a:cubicBezTo>
                <a:cubicBezTo>
                  <a:pt x="255358" y="27224"/>
                  <a:pt x="253923" y="25791"/>
                  <a:pt x="253923" y="25791"/>
                </a:cubicBezTo>
                <a:cubicBezTo>
                  <a:pt x="256793" y="27224"/>
                  <a:pt x="258228" y="30090"/>
                  <a:pt x="259663" y="32955"/>
                </a:cubicBezTo>
                <a:cubicBezTo>
                  <a:pt x="261098" y="32955"/>
                  <a:pt x="261098" y="32955"/>
                  <a:pt x="262533" y="32955"/>
                </a:cubicBezTo>
                <a:cubicBezTo>
                  <a:pt x="259663" y="30090"/>
                  <a:pt x="258228" y="27224"/>
                  <a:pt x="258228" y="27224"/>
                </a:cubicBezTo>
                <a:cubicBezTo>
                  <a:pt x="261098" y="30090"/>
                  <a:pt x="262533" y="31523"/>
                  <a:pt x="263968" y="32955"/>
                </a:cubicBezTo>
                <a:cubicBezTo>
                  <a:pt x="266838" y="34388"/>
                  <a:pt x="268273" y="34388"/>
                  <a:pt x="269708" y="34388"/>
                </a:cubicBezTo>
                <a:cubicBezTo>
                  <a:pt x="268273" y="32955"/>
                  <a:pt x="268273" y="32955"/>
                  <a:pt x="268273" y="32955"/>
                </a:cubicBezTo>
                <a:cubicBezTo>
                  <a:pt x="269708" y="32955"/>
                  <a:pt x="271143" y="34388"/>
                  <a:pt x="272578" y="35821"/>
                </a:cubicBezTo>
                <a:cubicBezTo>
                  <a:pt x="304149" y="44418"/>
                  <a:pt x="317064" y="63045"/>
                  <a:pt x="317064" y="63045"/>
                </a:cubicBezTo>
                <a:cubicBezTo>
                  <a:pt x="345764" y="94568"/>
                  <a:pt x="331414" y="146150"/>
                  <a:pt x="327109" y="159046"/>
                </a:cubicBezTo>
                <a:cubicBezTo>
                  <a:pt x="340024" y="156180"/>
                  <a:pt x="329979" y="190568"/>
                  <a:pt x="329979" y="190568"/>
                </a:cubicBezTo>
                <a:cubicBezTo>
                  <a:pt x="328544" y="200598"/>
                  <a:pt x="324239" y="204897"/>
                  <a:pt x="321369" y="206329"/>
                </a:cubicBezTo>
                <a:cubicBezTo>
                  <a:pt x="315629" y="253613"/>
                  <a:pt x="272578" y="308061"/>
                  <a:pt x="228093" y="308061"/>
                </a:cubicBezTo>
                <a:cubicBezTo>
                  <a:pt x="187912" y="308061"/>
                  <a:pt x="146296" y="256479"/>
                  <a:pt x="139121" y="206329"/>
                </a:cubicBezTo>
                <a:cubicBezTo>
                  <a:pt x="137686" y="204897"/>
                  <a:pt x="133381" y="200598"/>
                  <a:pt x="131946" y="190568"/>
                </a:cubicBezTo>
                <a:cubicBezTo>
                  <a:pt x="131946" y="190568"/>
                  <a:pt x="120466" y="153314"/>
                  <a:pt x="136251" y="160478"/>
                </a:cubicBezTo>
                <a:cubicBezTo>
                  <a:pt x="124771" y="104598"/>
                  <a:pt x="133381" y="84538"/>
                  <a:pt x="133381" y="84538"/>
                </a:cubicBezTo>
                <a:cubicBezTo>
                  <a:pt x="147731" y="42985"/>
                  <a:pt x="195087" y="21493"/>
                  <a:pt x="195087" y="21493"/>
                </a:cubicBezTo>
                <a:cubicBezTo>
                  <a:pt x="205132" y="10030"/>
                  <a:pt x="205132" y="14329"/>
                  <a:pt x="203697" y="17194"/>
                </a:cubicBezTo>
                <a:cubicBezTo>
                  <a:pt x="206567" y="14329"/>
                  <a:pt x="209437" y="11463"/>
                  <a:pt x="209437" y="11463"/>
                </a:cubicBezTo>
                <a:cubicBezTo>
                  <a:pt x="206567" y="14329"/>
                  <a:pt x="205132" y="18627"/>
                  <a:pt x="203697" y="21493"/>
                </a:cubicBezTo>
                <a:lnTo>
                  <a:pt x="209437" y="22926"/>
                </a:lnTo>
                <a:cubicBezTo>
                  <a:pt x="212307" y="18627"/>
                  <a:pt x="215177" y="15761"/>
                  <a:pt x="215177" y="15761"/>
                </a:cubicBezTo>
                <a:cubicBezTo>
                  <a:pt x="212307" y="18627"/>
                  <a:pt x="210872" y="21493"/>
                  <a:pt x="209437" y="24358"/>
                </a:cubicBezTo>
                <a:lnTo>
                  <a:pt x="212307" y="25791"/>
                </a:lnTo>
                <a:cubicBezTo>
                  <a:pt x="215177" y="15761"/>
                  <a:pt x="223788" y="10030"/>
                  <a:pt x="226658" y="8597"/>
                </a:cubicBezTo>
                <a:cubicBezTo>
                  <a:pt x="230963" y="2866"/>
                  <a:pt x="236703" y="0"/>
                  <a:pt x="23670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8" name="矩形 47"/>
          <p:cNvSpPr/>
          <p:nvPr/>
        </p:nvSpPr>
        <p:spPr>
          <a:xfrm>
            <a:off x="1310312" y="5559493"/>
            <a:ext cx="1107996" cy="276999"/>
          </a:xfrm>
          <a:prstGeom prst="rect">
            <a:avLst/>
          </a:prstGeom>
        </p:spPr>
        <p:txBody>
          <a:bodyPr wrap="squar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1">
                    <a:lumMod val="75000"/>
                    <a:lumOff val="25000"/>
                  </a:schemeClr>
                </a:solidFill>
              </a:rPr>
              <a:t>季天胤</a:t>
            </a:r>
          </a:p>
        </p:txBody>
      </p:sp>
      <p:sp>
        <p:nvSpPr>
          <p:cNvPr id="49" name="矩形 48"/>
          <p:cNvSpPr/>
          <p:nvPr/>
        </p:nvSpPr>
        <p:spPr>
          <a:xfrm>
            <a:off x="3101603" y="5559493"/>
            <a:ext cx="646331" cy="276999"/>
          </a:xfrm>
          <a:prstGeom prst="rect">
            <a:avLst/>
          </a:prstGeom>
        </p:spPr>
        <p:txBody>
          <a:bodyPr wrap="non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1">
                    <a:lumMod val="75000"/>
                    <a:lumOff val="25000"/>
                  </a:schemeClr>
                </a:solidFill>
              </a:rPr>
              <a:t>黄先智</a:t>
            </a:r>
          </a:p>
        </p:txBody>
      </p:sp>
      <p:sp>
        <p:nvSpPr>
          <p:cNvPr id="50" name="矩形 49"/>
          <p:cNvSpPr/>
          <p:nvPr/>
        </p:nvSpPr>
        <p:spPr>
          <a:xfrm>
            <a:off x="4739003" y="5559493"/>
            <a:ext cx="492443" cy="276999"/>
          </a:xfrm>
          <a:prstGeom prst="rect">
            <a:avLst/>
          </a:prstGeom>
        </p:spPr>
        <p:txBody>
          <a:bodyPr wrap="none">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200" dirty="0">
                <a:solidFill>
                  <a:schemeClr val="tx1">
                    <a:lumMod val="75000"/>
                    <a:lumOff val="25000"/>
                  </a:schemeClr>
                </a:solidFill>
              </a:rPr>
              <a:t>刘语</a:t>
            </a:r>
          </a:p>
        </p:txBody>
      </p:sp>
      <p:pic>
        <p:nvPicPr>
          <p:cNvPr id="54" name="Oh Wonder - All We D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09600" y="-762000"/>
            <a:ext cx="609600" cy="609600"/>
          </a:xfrm>
          <a:prstGeom prst="rect">
            <a:avLst/>
          </a:prstGeom>
        </p:spPr>
      </p:pic>
      <p:sp>
        <p:nvSpPr>
          <p:cNvPr id="16" name="矩形 13">
            <a:extLst>
              <a:ext uri="{FF2B5EF4-FFF2-40B4-BE49-F238E27FC236}">
                <a16:creationId xmlns:a16="http://schemas.microsoft.com/office/drawing/2014/main" xmlns="" id="{2DA2EED1-8B27-4817-94FE-E38C1D449F88}"/>
              </a:ext>
            </a:extLst>
          </p:cNvPr>
          <p:cNvSpPr/>
          <p:nvPr/>
        </p:nvSpPr>
        <p:spPr>
          <a:xfrm>
            <a:off x="3331293" y="5032201"/>
            <a:ext cx="186943" cy="242711"/>
          </a:xfrm>
          <a:custGeom>
            <a:avLst/>
            <a:gdLst>
              <a:gd name="connsiteX0" fmla="*/ 159295 w 459358"/>
              <a:gd name="connsiteY0" fmla="*/ 288060 h 596388"/>
              <a:gd name="connsiteX1" fmla="*/ 298499 w 459358"/>
              <a:gd name="connsiteY1" fmla="*/ 288060 h 596388"/>
              <a:gd name="connsiteX2" fmla="*/ 338681 w 459358"/>
              <a:gd name="connsiteY2" fmla="*/ 316728 h 596388"/>
              <a:gd name="connsiteX3" fmla="*/ 426222 w 459358"/>
              <a:gd name="connsiteY3" fmla="*/ 366897 h 596388"/>
              <a:gd name="connsiteX4" fmla="*/ 457794 w 459358"/>
              <a:gd name="connsiteY4" fmla="*/ 543206 h 596388"/>
              <a:gd name="connsiteX5" fmla="*/ 443443 w 459358"/>
              <a:gd name="connsiteY5" fmla="*/ 558974 h 596388"/>
              <a:gd name="connsiteX6" fmla="*/ 219569 w 459358"/>
              <a:gd name="connsiteY6" fmla="*/ 596242 h 596388"/>
              <a:gd name="connsiteX7" fmla="*/ 11481 w 459358"/>
              <a:gd name="connsiteY7" fmla="*/ 553240 h 596388"/>
              <a:gd name="connsiteX8" fmla="*/ 0 w 459358"/>
              <a:gd name="connsiteY8" fmla="*/ 524572 h 596388"/>
              <a:gd name="connsiteX9" fmla="*/ 38747 w 459358"/>
              <a:gd name="connsiteY9" fmla="*/ 356864 h 596388"/>
              <a:gd name="connsiteX10" fmla="*/ 73189 w 459358"/>
              <a:gd name="connsiteY10" fmla="*/ 333929 h 596388"/>
              <a:gd name="connsiteX11" fmla="*/ 159295 w 459358"/>
              <a:gd name="connsiteY11" fmla="*/ 288060 h 596388"/>
              <a:gd name="connsiteX12" fmla="*/ 225223 w 459358"/>
              <a:gd name="connsiteY12" fmla="*/ 10030 h 596388"/>
              <a:gd name="connsiteX13" fmla="*/ 218047 w 459358"/>
              <a:gd name="connsiteY13" fmla="*/ 21493 h 596388"/>
              <a:gd name="connsiteX14" fmla="*/ 219482 w 459358"/>
              <a:gd name="connsiteY14" fmla="*/ 21493 h 596388"/>
              <a:gd name="connsiteX15" fmla="*/ 225223 w 459358"/>
              <a:gd name="connsiteY15" fmla="*/ 10030 h 596388"/>
              <a:gd name="connsiteX16" fmla="*/ 236703 w 459358"/>
              <a:gd name="connsiteY16" fmla="*/ 0 h 596388"/>
              <a:gd name="connsiteX17" fmla="*/ 226658 w 459358"/>
              <a:gd name="connsiteY17" fmla="*/ 14329 h 596388"/>
              <a:gd name="connsiteX18" fmla="*/ 238138 w 459358"/>
              <a:gd name="connsiteY18" fmla="*/ 4299 h 596388"/>
              <a:gd name="connsiteX19" fmla="*/ 256793 w 459358"/>
              <a:gd name="connsiteY19" fmla="*/ 30090 h 596388"/>
              <a:gd name="connsiteX20" fmla="*/ 253923 w 459358"/>
              <a:gd name="connsiteY20" fmla="*/ 25791 h 596388"/>
              <a:gd name="connsiteX21" fmla="*/ 259663 w 459358"/>
              <a:gd name="connsiteY21" fmla="*/ 32955 h 596388"/>
              <a:gd name="connsiteX22" fmla="*/ 262533 w 459358"/>
              <a:gd name="connsiteY22" fmla="*/ 32955 h 596388"/>
              <a:gd name="connsiteX23" fmla="*/ 258228 w 459358"/>
              <a:gd name="connsiteY23" fmla="*/ 27224 h 596388"/>
              <a:gd name="connsiteX24" fmla="*/ 263968 w 459358"/>
              <a:gd name="connsiteY24" fmla="*/ 32955 h 596388"/>
              <a:gd name="connsiteX25" fmla="*/ 269708 w 459358"/>
              <a:gd name="connsiteY25" fmla="*/ 34388 h 596388"/>
              <a:gd name="connsiteX26" fmla="*/ 268273 w 459358"/>
              <a:gd name="connsiteY26" fmla="*/ 32955 h 596388"/>
              <a:gd name="connsiteX27" fmla="*/ 272578 w 459358"/>
              <a:gd name="connsiteY27" fmla="*/ 35821 h 596388"/>
              <a:gd name="connsiteX28" fmla="*/ 317064 w 459358"/>
              <a:gd name="connsiteY28" fmla="*/ 63045 h 596388"/>
              <a:gd name="connsiteX29" fmla="*/ 327109 w 459358"/>
              <a:gd name="connsiteY29" fmla="*/ 159046 h 596388"/>
              <a:gd name="connsiteX30" fmla="*/ 329979 w 459358"/>
              <a:gd name="connsiteY30" fmla="*/ 190568 h 596388"/>
              <a:gd name="connsiteX31" fmla="*/ 321369 w 459358"/>
              <a:gd name="connsiteY31" fmla="*/ 206329 h 596388"/>
              <a:gd name="connsiteX32" fmla="*/ 228093 w 459358"/>
              <a:gd name="connsiteY32" fmla="*/ 308061 h 596388"/>
              <a:gd name="connsiteX33" fmla="*/ 139121 w 459358"/>
              <a:gd name="connsiteY33" fmla="*/ 206329 h 596388"/>
              <a:gd name="connsiteX34" fmla="*/ 131946 w 459358"/>
              <a:gd name="connsiteY34" fmla="*/ 190568 h 596388"/>
              <a:gd name="connsiteX35" fmla="*/ 136251 w 459358"/>
              <a:gd name="connsiteY35" fmla="*/ 160478 h 596388"/>
              <a:gd name="connsiteX36" fmla="*/ 133381 w 459358"/>
              <a:gd name="connsiteY36" fmla="*/ 84538 h 596388"/>
              <a:gd name="connsiteX37" fmla="*/ 195087 w 459358"/>
              <a:gd name="connsiteY37" fmla="*/ 21493 h 596388"/>
              <a:gd name="connsiteX38" fmla="*/ 203697 w 459358"/>
              <a:gd name="connsiteY38" fmla="*/ 17194 h 596388"/>
              <a:gd name="connsiteX39" fmla="*/ 209437 w 459358"/>
              <a:gd name="connsiteY39" fmla="*/ 11463 h 596388"/>
              <a:gd name="connsiteX40" fmla="*/ 203697 w 459358"/>
              <a:gd name="connsiteY40" fmla="*/ 21493 h 596388"/>
              <a:gd name="connsiteX41" fmla="*/ 209437 w 459358"/>
              <a:gd name="connsiteY41" fmla="*/ 22926 h 596388"/>
              <a:gd name="connsiteX42" fmla="*/ 215177 w 459358"/>
              <a:gd name="connsiteY42" fmla="*/ 15761 h 596388"/>
              <a:gd name="connsiteX43" fmla="*/ 209437 w 459358"/>
              <a:gd name="connsiteY43" fmla="*/ 24358 h 596388"/>
              <a:gd name="connsiteX44" fmla="*/ 212307 w 459358"/>
              <a:gd name="connsiteY44" fmla="*/ 25791 h 596388"/>
              <a:gd name="connsiteX45" fmla="*/ 226658 w 459358"/>
              <a:gd name="connsiteY45" fmla="*/ 8597 h 596388"/>
              <a:gd name="connsiteX46" fmla="*/ 236703 w 459358"/>
              <a:gd name="connsiteY46" fmla="*/ 0 h 596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59358" h="596388">
                <a:moveTo>
                  <a:pt x="159295" y="288060"/>
                </a:moveTo>
                <a:cubicBezTo>
                  <a:pt x="159295" y="288060"/>
                  <a:pt x="219569" y="442868"/>
                  <a:pt x="298499" y="288060"/>
                </a:cubicBezTo>
                <a:cubicBezTo>
                  <a:pt x="298499" y="288060"/>
                  <a:pt x="298499" y="302394"/>
                  <a:pt x="338681" y="316728"/>
                </a:cubicBezTo>
                <a:cubicBezTo>
                  <a:pt x="338681" y="316728"/>
                  <a:pt x="413306" y="339663"/>
                  <a:pt x="426222" y="366897"/>
                </a:cubicBezTo>
                <a:cubicBezTo>
                  <a:pt x="426222" y="366897"/>
                  <a:pt x="467839" y="460069"/>
                  <a:pt x="457794" y="543206"/>
                </a:cubicBezTo>
                <a:cubicBezTo>
                  <a:pt x="457794" y="543206"/>
                  <a:pt x="457794" y="550373"/>
                  <a:pt x="443443" y="558974"/>
                </a:cubicBezTo>
                <a:cubicBezTo>
                  <a:pt x="443443" y="558974"/>
                  <a:pt x="348727" y="599109"/>
                  <a:pt x="219569" y="596242"/>
                </a:cubicBezTo>
                <a:cubicBezTo>
                  <a:pt x="219569" y="596242"/>
                  <a:pt x="91846" y="589075"/>
                  <a:pt x="11481" y="553240"/>
                </a:cubicBezTo>
                <a:cubicBezTo>
                  <a:pt x="11481" y="553240"/>
                  <a:pt x="0" y="550373"/>
                  <a:pt x="0" y="524572"/>
                </a:cubicBezTo>
                <a:cubicBezTo>
                  <a:pt x="0" y="524572"/>
                  <a:pt x="4305" y="408466"/>
                  <a:pt x="38747" y="356864"/>
                </a:cubicBezTo>
                <a:cubicBezTo>
                  <a:pt x="38747" y="356864"/>
                  <a:pt x="48793" y="342530"/>
                  <a:pt x="73189" y="333929"/>
                </a:cubicBezTo>
                <a:cubicBezTo>
                  <a:pt x="73189" y="333929"/>
                  <a:pt x="153555" y="309561"/>
                  <a:pt x="159295" y="288060"/>
                </a:cubicBezTo>
                <a:close/>
                <a:moveTo>
                  <a:pt x="225223" y="10030"/>
                </a:moveTo>
                <a:cubicBezTo>
                  <a:pt x="222352" y="12896"/>
                  <a:pt x="219482" y="17194"/>
                  <a:pt x="218047" y="21493"/>
                </a:cubicBezTo>
                <a:lnTo>
                  <a:pt x="219482" y="21493"/>
                </a:lnTo>
                <a:cubicBezTo>
                  <a:pt x="220917" y="17194"/>
                  <a:pt x="223788" y="12896"/>
                  <a:pt x="225223" y="10030"/>
                </a:cubicBezTo>
                <a:close/>
                <a:moveTo>
                  <a:pt x="236703" y="0"/>
                </a:moveTo>
                <a:cubicBezTo>
                  <a:pt x="230963" y="4299"/>
                  <a:pt x="228093" y="8597"/>
                  <a:pt x="226658" y="14329"/>
                </a:cubicBezTo>
                <a:cubicBezTo>
                  <a:pt x="230963" y="7164"/>
                  <a:pt x="238138" y="4299"/>
                  <a:pt x="238138" y="4299"/>
                </a:cubicBezTo>
                <a:cubicBezTo>
                  <a:pt x="238138" y="15761"/>
                  <a:pt x="251053" y="25791"/>
                  <a:pt x="256793" y="30090"/>
                </a:cubicBezTo>
                <a:cubicBezTo>
                  <a:pt x="255358" y="27224"/>
                  <a:pt x="253923" y="25791"/>
                  <a:pt x="253923" y="25791"/>
                </a:cubicBezTo>
                <a:cubicBezTo>
                  <a:pt x="256793" y="27224"/>
                  <a:pt x="258228" y="30090"/>
                  <a:pt x="259663" y="32955"/>
                </a:cubicBezTo>
                <a:cubicBezTo>
                  <a:pt x="261098" y="32955"/>
                  <a:pt x="261098" y="32955"/>
                  <a:pt x="262533" y="32955"/>
                </a:cubicBezTo>
                <a:cubicBezTo>
                  <a:pt x="259663" y="30090"/>
                  <a:pt x="258228" y="27224"/>
                  <a:pt x="258228" y="27224"/>
                </a:cubicBezTo>
                <a:cubicBezTo>
                  <a:pt x="261098" y="30090"/>
                  <a:pt x="262533" y="31523"/>
                  <a:pt x="263968" y="32955"/>
                </a:cubicBezTo>
                <a:cubicBezTo>
                  <a:pt x="266838" y="34388"/>
                  <a:pt x="268273" y="34388"/>
                  <a:pt x="269708" y="34388"/>
                </a:cubicBezTo>
                <a:cubicBezTo>
                  <a:pt x="268273" y="32955"/>
                  <a:pt x="268273" y="32955"/>
                  <a:pt x="268273" y="32955"/>
                </a:cubicBezTo>
                <a:cubicBezTo>
                  <a:pt x="269708" y="32955"/>
                  <a:pt x="271143" y="34388"/>
                  <a:pt x="272578" y="35821"/>
                </a:cubicBezTo>
                <a:cubicBezTo>
                  <a:pt x="304149" y="44418"/>
                  <a:pt x="317064" y="63045"/>
                  <a:pt x="317064" y="63045"/>
                </a:cubicBezTo>
                <a:cubicBezTo>
                  <a:pt x="345764" y="94568"/>
                  <a:pt x="331414" y="146150"/>
                  <a:pt x="327109" y="159046"/>
                </a:cubicBezTo>
                <a:cubicBezTo>
                  <a:pt x="340024" y="156180"/>
                  <a:pt x="329979" y="190568"/>
                  <a:pt x="329979" y="190568"/>
                </a:cubicBezTo>
                <a:cubicBezTo>
                  <a:pt x="328544" y="200598"/>
                  <a:pt x="324239" y="204897"/>
                  <a:pt x="321369" y="206329"/>
                </a:cubicBezTo>
                <a:cubicBezTo>
                  <a:pt x="315629" y="253613"/>
                  <a:pt x="272578" y="308061"/>
                  <a:pt x="228093" y="308061"/>
                </a:cubicBezTo>
                <a:cubicBezTo>
                  <a:pt x="187912" y="308061"/>
                  <a:pt x="146296" y="256479"/>
                  <a:pt x="139121" y="206329"/>
                </a:cubicBezTo>
                <a:cubicBezTo>
                  <a:pt x="137686" y="204897"/>
                  <a:pt x="133381" y="200598"/>
                  <a:pt x="131946" y="190568"/>
                </a:cubicBezTo>
                <a:cubicBezTo>
                  <a:pt x="131946" y="190568"/>
                  <a:pt x="120466" y="153314"/>
                  <a:pt x="136251" y="160478"/>
                </a:cubicBezTo>
                <a:cubicBezTo>
                  <a:pt x="124771" y="104598"/>
                  <a:pt x="133381" y="84538"/>
                  <a:pt x="133381" y="84538"/>
                </a:cubicBezTo>
                <a:cubicBezTo>
                  <a:pt x="147731" y="42985"/>
                  <a:pt x="195087" y="21493"/>
                  <a:pt x="195087" y="21493"/>
                </a:cubicBezTo>
                <a:cubicBezTo>
                  <a:pt x="205132" y="10030"/>
                  <a:pt x="205132" y="14329"/>
                  <a:pt x="203697" y="17194"/>
                </a:cubicBezTo>
                <a:cubicBezTo>
                  <a:pt x="206567" y="14329"/>
                  <a:pt x="209437" y="11463"/>
                  <a:pt x="209437" y="11463"/>
                </a:cubicBezTo>
                <a:cubicBezTo>
                  <a:pt x="206567" y="14329"/>
                  <a:pt x="205132" y="18627"/>
                  <a:pt x="203697" y="21493"/>
                </a:cubicBezTo>
                <a:lnTo>
                  <a:pt x="209437" y="22926"/>
                </a:lnTo>
                <a:cubicBezTo>
                  <a:pt x="212307" y="18627"/>
                  <a:pt x="215177" y="15761"/>
                  <a:pt x="215177" y="15761"/>
                </a:cubicBezTo>
                <a:cubicBezTo>
                  <a:pt x="212307" y="18627"/>
                  <a:pt x="210872" y="21493"/>
                  <a:pt x="209437" y="24358"/>
                </a:cubicBezTo>
                <a:lnTo>
                  <a:pt x="212307" y="25791"/>
                </a:lnTo>
                <a:cubicBezTo>
                  <a:pt x="215177" y="15761"/>
                  <a:pt x="223788" y="10030"/>
                  <a:pt x="226658" y="8597"/>
                </a:cubicBezTo>
                <a:cubicBezTo>
                  <a:pt x="230963" y="2866"/>
                  <a:pt x="236703" y="0"/>
                  <a:pt x="23670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7" name="矩形 13">
            <a:extLst>
              <a:ext uri="{FF2B5EF4-FFF2-40B4-BE49-F238E27FC236}">
                <a16:creationId xmlns:a16="http://schemas.microsoft.com/office/drawing/2014/main" xmlns="" id="{98319349-B6D6-4C4F-97C8-76CB269E09F0}"/>
              </a:ext>
            </a:extLst>
          </p:cNvPr>
          <p:cNvSpPr/>
          <p:nvPr/>
        </p:nvSpPr>
        <p:spPr>
          <a:xfrm>
            <a:off x="4891748" y="5023378"/>
            <a:ext cx="186943" cy="242711"/>
          </a:xfrm>
          <a:custGeom>
            <a:avLst/>
            <a:gdLst>
              <a:gd name="connsiteX0" fmla="*/ 159295 w 459358"/>
              <a:gd name="connsiteY0" fmla="*/ 288060 h 596388"/>
              <a:gd name="connsiteX1" fmla="*/ 298499 w 459358"/>
              <a:gd name="connsiteY1" fmla="*/ 288060 h 596388"/>
              <a:gd name="connsiteX2" fmla="*/ 338681 w 459358"/>
              <a:gd name="connsiteY2" fmla="*/ 316728 h 596388"/>
              <a:gd name="connsiteX3" fmla="*/ 426222 w 459358"/>
              <a:gd name="connsiteY3" fmla="*/ 366897 h 596388"/>
              <a:gd name="connsiteX4" fmla="*/ 457794 w 459358"/>
              <a:gd name="connsiteY4" fmla="*/ 543206 h 596388"/>
              <a:gd name="connsiteX5" fmla="*/ 443443 w 459358"/>
              <a:gd name="connsiteY5" fmla="*/ 558974 h 596388"/>
              <a:gd name="connsiteX6" fmla="*/ 219569 w 459358"/>
              <a:gd name="connsiteY6" fmla="*/ 596242 h 596388"/>
              <a:gd name="connsiteX7" fmla="*/ 11481 w 459358"/>
              <a:gd name="connsiteY7" fmla="*/ 553240 h 596388"/>
              <a:gd name="connsiteX8" fmla="*/ 0 w 459358"/>
              <a:gd name="connsiteY8" fmla="*/ 524572 h 596388"/>
              <a:gd name="connsiteX9" fmla="*/ 38747 w 459358"/>
              <a:gd name="connsiteY9" fmla="*/ 356864 h 596388"/>
              <a:gd name="connsiteX10" fmla="*/ 73189 w 459358"/>
              <a:gd name="connsiteY10" fmla="*/ 333929 h 596388"/>
              <a:gd name="connsiteX11" fmla="*/ 159295 w 459358"/>
              <a:gd name="connsiteY11" fmla="*/ 288060 h 596388"/>
              <a:gd name="connsiteX12" fmla="*/ 225223 w 459358"/>
              <a:gd name="connsiteY12" fmla="*/ 10030 h 596388"/>
              <a:gd name="connsiteX13" fmla="*/ 218047 w 459358"/>
              <a:gd name="connsiteY13" fmla="*/ 21493 h 596388"/>
              <a:gd name="connsiteX14" fmla="*/ 219482 w 459358"/>
              <a:gd name="connsiteY14" fmla="*/ 21493 h 596388"/>
              <a:gd name="connsiteX15" fmla="*/ 225223 w 459358"/>
              <a:gd name="connsiteY15" fmla="*/ 10030 h 596388"/>
              <a:gd name="connsiteX16" fmla="*/ 236703 w 459358"/>
              <a:gd name="connsiteY16" fmla="*/ 0 h 596388"/>
              <a:gd name="connsiteX17" fmla="*/ 226658 w 459358"/>
              <a:gd name="connsiteY17" fmla="*/ 14329 h 596388"/>
              <a:gd name="connsiteX18" fmla="*/ 238138 w 459358"/>
              <a:gd name="connsiteY18" fmla="*/ 4299 h 596388"/>
              <a:gd name="connsiteX19" fmla="*/ 256793 w 459358"/>
              <a:gd name="connsiteY19" fmla="*/ 30090 h 596388"/>
              <a:gd name="connsiteX20" fmla="*/ 253923 w 459358"/>
              <a:gd name="connsiteY20" fmla="*/ 25791 h 596388"/>
              <a:gd name="connsiteX21" fmla="*/ 259663 w 459358"/>
              <a:gd name="connsiteY21" fmla="*/ 32955 h 596388"/>
              <a:gd name="connsiteX22" fmla="*/ 262533 w 459358"/>
              <a:gd name="connsiteY22" fmla="*/ 32955 h 596388"/>
              <a:gd name="connsiteX23" fmla="*/ 258228 w 459358"/>
              <a:gd name="connsiteY23" fmla="*/ 27224 h 596388"/>
              <a:gd name="connsiteX24" fmla="*/ 263968 w 459358"/>
              <a:gd name="connsiteY24" fmla="*/ 32955 h 596388"/>
              <a:gd name="connsiteX25" fmla="*/ 269708 w 459358"/>
              <a:gd name="connsiteY25" fmla="*/ 34388 h 596388"/>
              <a:gd name="connsiteX26" fmla="*/ 268273 w 459358"/>
              <a:gd name="connsiteY26" fmla="*/ 32955 h 596388"/>
              <a:gd name="connsiteX27" fmla="*/ 272578 w 459358"/>
              <a:gd name="connsiteY27" fmla="*/ 35821 h 596388"/>
              <a:gd name="connsiteX28" fmla="*/ 317064 w 459358"/>
              <a:gd name="connsiteY28" fmla="*/ 63045 h 596388"/>
              <a:gd name="connsiteX29" fmla="*/ 327109 w 459358"/>
              <a:gd name="connsiteY29" fmla="*/ 159046 h 596388"/>
              <a:gd name="connsiteX30" fmla="*/ 329979 w 459358"/>
              <a:gd name="connsiteY30" fmla="*/ 190568 h 596388"/>
              <a:gd name="connsiteX31" fmla="*/ 321369 w 459358"/>
              <a:gd name="connsiteY31" fmla="*/ 206329 h 596388"/>
              <a:gd name="connsiteX32" fmla="*/ 228093 w 459358"/>
              <a:gd name="connsiteY32" fmla="*/ 308061 h 596388"/>
              <a:gd name="connsiteX33" fmla="*/ 139121 w 459358"/>
              <a:gd name="connsiteY33" fmla="*/ 206329 h 596388"/>
              <a:gd name="connsiteX34" fmla="*/ 131946 w 459358"/>
              <a:gd name="connsiteY34" fmla="*/ 190568 h 596388"/>
              <a:gd name="connsiteX35" fmla="*/ 136251 w 459358"/>
              <a:gd name="connsiteY35" fmla="*/ 160478 h 596388"/>
              <a:gd name="connsiteX36" fmla="*/ 133381 w 459358"/>
              <a:gd name="connsiteY36" fmla="*/ 84538 h 596388"/>
              <a:gd name="connsiteX37" fmla="*/ 195087 w 459358"/>
              <a:gd name="connsiteY37" fmla="*/ 21493 h 596388"/>
              <a:gd name="connsiteX38" fmla="*/ 203697 w 459358"/>
              <a:gd name="connsiteY38" fmla="*/ 17194 h 596388"/>
              <a:gd name="connsiteX39" fmla="*/ 209437 w 459358"/>
              <a:gd name="connsiteY39" fmla="*/ 11463 h 596388"/>
              <a:gd name="connsiteX40" fmla="*/ 203697 w 459358"/>
              <a:gd name="connsiteY40" fmla="*/ 21493 h 596388"/>
              <a:gd name="connsiteX41" fmla="*/ 209437 w 459358"/>
              <a:gd name="connsiteY41" fmla="*/ 22926 h 596388"/>
              <a:gd name="connsiteX42" fmla="*/ 215177 w 459358"/>
              <a:gd name="connsiteY42" fmla="*/ 15761 h 596388"/>
              <a:gd name="connsiteX43" fmla="*/ 209437 w 459358"/>
              <a:gd name="connsiteY43" fmla="*/ 24358 h 596388"/>
              <a:gd name="connsiteX44" fmla="*/ 212307 w 459358"/>
              <a:gd name="connsiteY44" fmla="*/ 25791 h 596388"/>
              <a:gd name="connsiteX45" fmla="*/ 226658 w 459358"/>
              <a:gd name="connsiteY45" fmla="*/ 8597 h 596388"/>
              <a:gd name="connsiteX46" fmla="*/ 236703 w 459358"/>
              <a:gd name="connsiteY46" fmla="*/ 0 h 596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59358" h="596388">
                <a:moveTo>
                  <a:pt x="159295" y="288060"/>
                </a:moveTo>
                <a:cubicBezTo>
                  <a:pt x="159295" y="288060"/>
                  <a:pt x="219569" y="442868"/>
                  <a:pt x="298499" y="288060"/>
                </a:cubicBezTo>
                <a:cubicBezTo>
                  <a:pt x="298499" y="288060"/>
                  <a:pt x="298499" y="302394"/>
                  <a:pt x="338681" y="316728"/>
                </a:cubicBezTo>
                <a:cubicBezTo>
                  <a:pt x="338681" y="316728"/>
                  <a:pt x="413306" y="339663"/>
                  <a:pt x="426222" y="366897"/>
                </a:cubicBezTo>
                <a:cubicBezTo>
                  <a:pt x="426222" y="366897"/>
                  <a:pt x="467839" y="460069"/>
                  <a:pt x="457794" y="543206"/>
                </a:cubicBezTo>
                <a:cubicBezTo>
                  <a:pt x="457794" y="543206"/>
                  <a:pt x="457794" y="550373"/>
                  <a:pt x="443443" y="558974"/>
                </a:cubicBezTo>
                <a:cubicBezTo>
                  <a:pt x="443443" y="558974"/>
                  <a:pt x="348727" y="599109"/>
                  <a:pt x="219569" y="596242"/>
                </a:cubicBezTo>
                <a:cubicBezTo>
                  <a:pt x="219569" y="596242"/>
                  <a:pt x="91846" y="589075"/>
                  <a:pt x="11481" y="553240"/>
                </a:cubicBezTo>
                <a:cubicBezTo>
                  <a:pt x="11481" y="553240"/>
                  <a:pt x="0" y="550373"/>
                  <a:pt x="0" y="524572"/>
                </a:cubicBezTo>
                <a:cubicBezTo>
                  <a:pt x="0" y="524572"/>
                  <a:pt x="4305" y="408466"/>
                  <a:pt x="38747" y="356864"/>
                </a:cubicBezTo>
                <a:cubicBezTo>
                  <a:pt x="38747" y="356864"/>
                  <a:pt x="48793" y="342530"/>
                  <a:pt x="73189" y="333929"/>
                </a:cubicBezTo>
                <a:cubicBezTo>
                  <a:pt x="73189" y="333929"/>
                  <a:pt x="153555" y="309561"/>
                  <a:pt x="159295" y="288060"/>
                </a:cubicBezTo>
                <a:close/>
                <a:moveTo>
                  <a:pt x="225223" y="10030"/>
                </a:moveTo>
                <a:cubicBezTo>
                  <a:pt x="222352" y="12896"/>
                  <a:pt x="219482" y="17194"/>
                  <a:pt x="218047" y="21493"/>
                </a:cubicBezTo>
                <a:lnTo>
                  <a:pt x="219482" y="21493"/>
                </a:lnTo>
                <a:cubicBezTo>
                  <a:pt x="220917" y="17194"/>
                  <a:pt x="223788" y="12896"/>
                  <a:pt x="225223" y="10030"/>
                </a:cubicBezTo>
                <a:close/>
                <a:moveTo>
                  <a:pt x="236703" y="0"/>
                </a:moveTo>
                <a:cubicBezTo>
                  <a:pt x="230963" y="4299"/>
                  <a:pt x="228093" y="8597"/>
                  <a:pt x="226658" y="14329"/>
                </a:cubicBezTo>
                <a:cubicBezTo>
                  <a:pt x="230963" y="7164"/>
                  <a:pt x="238138" y="4299"/>
                  <a:pt x="238138" y="4299"/>
                </a:cubicBezTo>
                <a:cubicBezTo>
                  <a:pt x="238138" y="15761"/>
                  <a:pt x="251053" y="25791"/>
                  <a:pt x="256793" y="30090"/>
                </a:cubicBezTo>
                <a:cubicBezTo>
                  <a:pt x="255358" y="27224"/>
                  <a:pt x="253923" y="25791"/>
                  <a:pt x="253923" y="25791"/>
                </a:cubicBezTo>
                <a:cubicBezTo>
                  <a:pt x="256793" y="27224"/>
                  <a:pt x="258228" y="30090"/>
                  <a:pt x="259663" y="32955"/>
                </a:cubicBezTo>
                <a:cubicBezTo>
                  <a:pt x="261098" y="32955"/>
                  <a:pt x="261098" y="32955"/>
                  <a:pt x="262533" y="32955"/>
                </a:cubicBezTo>
                <a:cubicBezTo>
                  <a:pt x="259663" y="30090"/>
                  <a:pt x="258228" y="27224"/>
                  <a:pt x="258228" y="27224"/>
                </a:cubicBezTo>
                <a:cubicBezTo>
                  <a:pt x="261098" y="30090"/>
                  <a:pt x="262533" y="31523"/>
                  <a:pt x="263968" y="32955"/>
                </a:cubicBezTo>
                <a:cubicBezTo>
                  <a:pt x="266838" y="34388"/>
                  <a:pt x="268273" y="34388"/>
                  <a:pt x="269708" y="34388"/>
                </a:cubicBezTo>
                <a:cubicBezTo>
                  <a:pt x="268273" y="32955"/>
                  <a:pt x="268273" y="32955"/>
                  <a:pt x="268273" y="32955"/>
                </a:cubicBezTo>
                <a:cubicBezTo>
                  <a:pt x="269708" y="32955"/>
                  <a:pt x="271143" y="34388"/>
                  <a:pt x="272578" y="35821"/>
                </a:cubicBezTo>
                <a:cubicBezTo>
                  <a:pt x="304149" y="44418"/>
                  <a:pt x="317064" y="63045"/>
                  <a:pt x="317064" y="63045"/>
                </a:cubicBezTo>
                <a:cubicBezTo>
                  <a:pt x="345764" y="94568"/>
                  <a:pt x="331414" y="146150"/>
                  <a:pt x="327109" y="159046"/>
                </a:cubicBezTo>
                <a:cubicBezTo>
                  <a:pt x="340024" y="156180"/>
                  <a:pt x="329979" y="190568"/>
                  <a:pt x="329979" y="190568"/>
                </a:cubicBezTo>
                <a:cubicBezTo>
                  <a:pt x="328544" y="200598"/>
                  <a:pt x="324239" y="204897"/>
                  <a:pt x="321369" y="206329"/>
                </a:cubicBezTo>
                <a:cubicBezTo>
                  <a:pt x="315629" y="253613"/>
                  <a:pt x="272578" y="308061"/>
                  <a:pt x="228093" y="308061"/>
                </a:cubicBezTo>
                <a:cubicBezTo>
                  <a:pt x="187912" y="308061"/>
                  <a:pt x="146296" y="256479"/>
                  <a:pt x="139121" y="206329"/>
                </a:cubicBezTo>
                <a:cubicBezTo>
                  <a:pt x="137686" y="204897"/>
                  <a:pt x="133381" y="200598"/>
                  <a:pt x="131946" y="190568"/>
                </a:cubicBezTo>
                <a:cubicBezTo>
                  <a:pt x="131946" y="190568"/>
                  <a:pt x="120466" y="153314"/>
                  <a:pt x="136251" y="160478"/>
                </a:cubicBezTo>
                <a:cubicBezTo>
                  <a:pt x="124771" y="104598"/>
                  <a:pt x="133381" y="84538"/>
                  <a:pt x="133381" y="84538"/>
                </a:cubicBezTo>
                <a:cubicBezTo>
                  <a:pt x="147731" y="42985"/>
                  <a:pt x="195087" y="21493"/>
                  <a:pt x="195087" y="21493"/>
                </a:cubicBezTo>
                <a:cubicBezTo>
                  <a:pt x="205132" y="10030"/>
                  <a:pt x="205132" y="14329"/>
                  <a:pt x="203697" y="17194"/>
                </a:cubicBezTo>
                <a:cubicBezTo>
                  <a:pt x="206567" y="14329"/>
                  <a:pt x="209437" y="11463"/>
                  <a:pt x="209437" y="11463"/>
                </a:cubicBezTo>
                <a:cubicBezTo>
                  <a:pt x="206567" y="14329"/>
                  <a:pt x="205132" y="18627"/>
                  <a:pt x="203697" y="21493"/>
                </a:cubicBezTo>
                <a:lnTo>
                  <a:pt x="209437" y="22926"/>
                </a:lnTo>
                <a:cubicBezTo>
                  <a:pt x="212307" y="18627"/>
                  <a:pt x="215177" y="15761"/>
                  <a:pt x="215177" y="15761"/>
                </a:cubicBezTo>
                <a:cubicBezTo>
                  <a:pt x="212307" y="18627"/>
                  <a:pt x="210872" y="21493"/>
                  <a:pt x="209437" y="24358"/>
                </a:cubicBezTo>
                <a:lnTo>
                  <a:pt x="212307" y="25791"/>
                </a:lnTo>
                <a:cubicBezTo>
                  <a:pt x="215177" y="15761"/>
                  <a:pt x="223788" y="10030"/>
                  <a:pt x="226658" y="8597"/>
                </a:cubicBezTo>
                <a:cubicBezTo>
                  <a:pt x="230963" y="2866"/>
                  <a:pt x="236703" y="0"/>
                  <a:pt x="23670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extLst>
      <p:ext uri="{BB962C8B-B14F-4D97-AF65-F5344CB8AC3E}">
        <p14:creationId xmlns:p14="http://schemas.microsoft.com/office/powerpoint/2010/main" val="174824237"/>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4"/>
                                        </p:tgtEl>
                                      </p:cBhvr>
                                    </p:cmd>
                                  </p:childTnLst>
                                </p:cTn>
                              </p:par>
                            </p:childTnLst>
                          </p:cTn>
                        </p:par>
                        <p:par>
                          <p:cTn id="7" fill="hold">
                            <p:stCondLst>
                              <p:cond delay="0"/>
                            </p:stCondLst>
                            <p:childTnLst>
                              <p:par>
                                <p:cTn id="8" presetID="12" presetClass="entr" presetSubtype="8"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p:tgtEl>
                                          <p:spTgt spid="7"/>
                                        </p:tgtEl>
                                        <p:attrNameLst>
                                          <p:attrName>ppt_x</p:attrName>
                                        </p:attrNameLst>
                                      </p:cBhvr>
                                      <p:tavLst>
                                        <p:tav tm="0">
                                          <p:val>
                                            <p:strVal val="#ppt_x-#ppt_w*1.125000"/>
                                          </p:val>
                                        </p:tav>
                                        <p:tav tm="100000">
                                          <p:val>
                                            <p:strVal val="#ppt_x"/>
                                          </p:val>
                                        </p:tav>
                                      </p:tavLst>
                                    </p:anim>
                                    <p:animEffect transition="in" filter="wipe(right)">
                                      <p:cBhvr>
                                        <p:cTn id="11" dur="500"/>
                                        <p:tgtEl>
                                          <p:spTgt spid="7"/>
                                        </p:tgtEl>
                                      </p:cBhvr>
                                    </p:animEffect>
                                  </p:childTnLst>
                                </p:cTn>
                              </p:par>
                            </p:childTnLst>
                          </p:cTn>
                        </p:par>
                        <p:par>
                          <p:cTn id="12" fill="hold">
                            <p:stCondLst>
                              <p:cond delay="500"/>
                            </p:stCondLst>
                            <p:childTnLst>
                              <p:par>
                                <p:cTn id="13" presetID="12" presetClass="entr" presetSubtype="1"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p:tgtEl>
                                          <p:spTgt spid="8"/>
                                        </p:tgtEl>
                                        <p:attrNameLst>
                                          <p:attrName>ppt_y</p:attrName>
                                        </p:attrNameLst>
                                      </p:cBhvr>
                                      <p:tavLst>
                                        <p:tav tm="0">
                                          <p:val>
                                            <p:strVal val="#ppt_y-#ppt_h*1.125000"/>
                                          </p:val>
                                        </p:tav>
                                        <p:tav tm="100000">
                                          <p:val>
                                            <p:strVal val="#ppt_y"/>
                                          </p:val>
                                        </p:tav>
                                      </p:tavLst>
                                    </p:anim>
                                    <p:animEffect transition="in" filter="wipe(down)">
                                      <p:cBhvr>
                                        <p:cTn id="16" dur="500"/>
                                        <p:tgtEl>
                                          <p:spTgt spid="8"/>
                                        </p:tgtEl>
                                      </p:cBhvr>
                                    </p:animEffect>
                                  </p:childTnLst>
                                </p:cTn>
                              </p:par>
                              <p:par>
                                <p:cTn id="17" presetID="12" presetClass="entr" presetSubtype="4"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p:tgtEl>
                                          <p:spTgt spid="9"/>
                                        </p:tgtEl>
                                        <p:attrNameLst>
                                          <p:attrName>ppt_y</p:attrName>
                                        </p:attrNameLst>
                                      </p:cBhvr>
                                      <p:tavLst>
                                        <p:tav tm="0">
                                          <p:val>
                                            <p:strVal val="#ppt_y+#ppt_h*1.125000"/>
                                          </p:val>
                                        </p:tav>
                                        <p:tav tm="100000">
                                          <p:val>
                                            <p:strVal val="#ppt_y"/>
                                          </p:val>
                                        </p:tav>
                                      </p:tavLst>
                                    </p:anim>
                                    <p:animEffect transition="in" filter="wipe(up)">
                                      <p:cBhvr>
                                        <p:cTn id="20" dur="500"/>
                                        <p:tgtEl>
                                          <p:spTgt spid="9"/>
                                        </p:tgtEl>
                                      </p:cBhvr>
                                    </p:animEffect>
                                  </p:childTnLst>
                                </p:cTn>
                              </p:par>
                            </p:childTnLst>
                          </p:cTn>
                        </p:par>
                        <p:par>
                          <p:cTn id="21" fill="hold">
                            <p:stCondLst>
                              <p:cond delay="1000"/>
                            </p:stCondLst>
                            <p:childTnLst>
                              <p:par>
                                <p:cTn id="22" presetID="53" presetClass="entr" presetSubtype="16" fill="hold" grpId="0" nodeType="afterEffect">
                                  <p:stCondLst>
                                    <p:cond delay="0"/>
                                  </p:stCondLst>
                                  <p:childTnLst>
                                    <p:set>
                                      <p:cBhvr>
                                        <p:cTn id="23" dur="1" fill="hold">
                                          <p:stCondLst>
                                            <p:cond delay="0"/>
                                          </p:stCondLst>
                                        </p:cTn>
                                        <p:tgtEl>
                                          <p:spTgt spid="51"/>
                                        </p:tgtEl>
                                        <p:attrNameLst>
                                          <p:attrName>style.visibility</p:attrName>
                                        </p:attrNameLst>
                                      </p:cBhvr>
                                      <p:to>
                                        <p:strVal val="visible"/>
                                      </p:to>
                                    </p:set>
                                    <p:anim calcmode="lin" valueType="num">
                                      <p:cBhvr>
                                        <p:cTn id="24" dur="500" fill="hold"/>
                                        <p:tgtEl>
                                          <p:spTgt spid="51"/>
                                        </p:tgtEl>
                                        <p:attrNameLst>
                                          <p:attrName>ppt_w</p:attrName>
                                        </p:attrNameLst>
                                      </p:cBhvr>
                                      <p:tavLst>
                                        <p:tav tm="0">
                                          <p:val>
                                            <p:fltVal val="0"/>
                                          </p:val>
                                        </p:tav>
                                        <p:tav tm="100000">
                                          <p:val>
                                            <p:strVal val="#ppt_w"/>
                                          </p:val>
                                        </p:tav>
                                      </p:tavLst>
                                    </p:anim>
                                    <p:anim calcmode="lin" valueType="num">
                                      <p:cBhvr>
                                        <p:cTn id="25" dur="500" fill="hold"/>
                                        <p:tgtEl>
                                          <p:spTgt spid="51"/>
                                        </p:tgtEl>
                                        <p:attrNameLst>
                                          <p:attrName>ppt_h</p:attrName>
                                        </p:attrNameLst>
                                      </p:cBhvr>
                                      <p:tavLst>
                                        <p:tav tm="0">
                                          <p:val>
                                            <p:fltVal val="0"/>
                                          </p:val>
                                        </p:tav>
                                        <p:tav tm="100000">
                                          <p:val>
                                            <p:strVal val="#ppt_h"/>
                                          </p:val>
                                        </p:tav>
                                      </p:tavLst>
                                    </p:anim>
                                    <p:animEffect transition="in" filter="fade">
                                      <p:cBhvr>
                                        <p:cTn id="26" dur="500"/>
                                        <p:tgtEl>
                                          <p:spTgt spid="5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52"/>
                                        </p:tgtEl>
                                        <p:attrNameLst>
                                          <p:attrName>style.visibility</p:attrName>
                                        </p:attrNameLst>
                                      </p:cBhvr>
                                      <p:to>
                                        <p:strVal val="visible"/>
                                      </p:to>
                                    </p:set>
                                    <p:anim calcmode="lin" valueType="num">
                                      <p:cBhvr>
                                        <p:cTn id="29" dur="500" fill="hold"/>
                                        <p:tgtEl>
                                          <p:spTgt spid="52"/>
                                        </p:tgtEl>
                                        <p:attrNameLst>
                                          <p:attrName>ppt_w</p:attrName>
                                        </p:attrNameLst>
                                      </p:cBhvr>
                                      <p:tavLst>
                                        <p:tav tm="0">
                                          <p:val>
                                            <p:fltVal val="0"/>
                                          </p:val>
                                        </p:tav>
                                        <p:tav tm="100000">
                                          <p:val>
                                            <p:strVal val="#ppt_w"/>
                                          </p:val>
                                        </p:tav>
                                      </p:tavLst>
                                    </p:anim>
                                    <p:anim calcmode="lin" valueType="num">
                                      <p:cBhvr>
                                        <p:cTn id="30" dur="500" fill="hold"/>
                                        <p:tgtEl>
                                          <p:spTgt spid="52"/>
                                        </p:tgtEl>
                                        <p:attrNameLst>
                                          <p:attrName>ppt_h</p:attrName>
                                        </p:attrNameLst>
                                      </p:cBhvr>
                                      <p:tavLst>
                                        <p:tav tm="0">
                                          <p:val>
                                            <p:fltVal val="0"/>
                                          </p:val>
                                        </p:tav>
                                        <p:tav tm="100000">
                                          <p:val>
                                            <p:strVal val="#ppt_h"/>
                                          </p:val>
                                        </p:tav>
                                      </p:tavLst>
                                    </p:anim>
                                    <p:animEffect transition="in" filter="fade">
                                      <p:cBhvr>
                                        <p:cTn id="31" dur="500"/>
                                        <p:tgtEl>
                                          <p:spTgt spid="52"/>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53"/>
                                        </p:tgtEl>
                                        <p:attrNameLst>
                                          <p:attrName>style.visibility</p:attrName>
                                        </p:attrNameLst>
                                      </p:cBhvr>
                                      <p:to>
                                        <p:strVal val="visible"/>
                                      </p:to>
                                    </p:set>
                                    <p:anim calcmode="lin" valueType="num">
                                      <p:cBhvr>
                                        <p:cTn id="34" dur="500" fill="hold"/>
                                        <p:tgtEl>
                                          <p:spTgt spid="53"/>
                                        </p:tgtEl>
                                        <p:attrNameLst>
                                          <p:attrName>ppt_w</p:attrName>
                                        </p:attrNameLst>
                                      </p:cBhvr>
                                      <p:tavLst>
                                        <p:tav tm="0">
                                          <p:val>
                                            <p:fltVal val="0"/>
                                          </p:val>
                                        </p:tav>
                                        <p:tav tm="100000">
                                          <p:val>
                                            <p:strVal val="#ppt_w"/>
                                          </p:val>
                                        </p:tav>
                                      </p:tavLst>
                                    </p:anim>
                                    <p:anim calcmode="lin" valueType="num">
                                      <p:cBhvr>
                                        <p:cTn id="35" dur="500" fill="hold"/>
                                        <p:tgtEl>
                                          <p:spTgt spid="53"/>
                                        </p:tgtEl>
                                        <p:attrNameLst>
                                          <p:attrName>ppt_h</p:attrName>
                                        </p:attrNameLst>
                                      </p:cBhvr>
                                      <p:tavLst>
                                        <p:tav tm="0">
                                          <p:val>
                                            <p:fltVal val="0"/>
                                          </p:val>
                                        </p:tav>
                                        <p:tav tm="100000">
                                          <p:val>
                                            <p:strVal val="#ppt_h"/>
                                          </p:val>
                                        </p:tav>
                                      </p:tavLst>
                                    </p:anim>
                                    <p:animEffect transition="in" filter="fade">
                                      <p:cBhvr>
                                        <p:cTn id="36" dur="500"/>
                                        <p:tgtEl>
                                          <p:spTgt spid="53"/>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45"/>
                                        </p:tgtEl>
                                        <p:attrNameLst>
                                          <p:attrName>style.visibility</p:attrName>
                                        </p:attrNameLst>
                                      </p:cBhvr>
                                      <p:to>
                                        <p:strVal val="visible"/>
                                      </p:to>
                                    </p:set>
                                    <p:anim calcmode="lin" valueType="num">
                                      <p:cBhvr>
                                        <p:cTn id="39" dur="500" fill="hold"/>
                                        <p:tgtEl>
                                          <p:spTgt spid="45"/>
                                        </p:tgtEl>
                                        <p:attrNameLst>
                                          <p:attrName>ppt_w</p:attrName>
                                        </p:attrNameLst>
                                      </p:cBhvr>
                                      <p:tavLst>
                                        <p:tav tm="0">
                                          <p:val>
                                            <p:fltVal val="0"/>
                                          </p:val>
                                        </p:tav>
                                        <p:tav tm="100000">
                                          <p:val>
                                            <p:strVal val="#ppt_w"/>
                                          </p:val>
                                        </p:tav>
                                      </p:tavLst>
                                    </p:anim>
                                    <p:anim calcmode="lin" valueType="num">
                                      <p:cBhvr>
                                        <p:cTn id="40" dur="500" fill="hold"/>
                                        <p:tgtEl>
                                          <p:spTgt spid="45"/>
                                        </p:tgtEl>
                                        <p:attrNameLst>
                                          <p:attrName>ppt_h</p:attrName>
                                        </p:attrNameLst>
                                      </p:cBhvr>
                                      <p:tavLst>
                                        <p:tav tm="0">
                                          <p:val>
                                            <p:fltVal val="0"/>
                                          </p:val>
                                        </p:tav>
                                        <p:tav tm="100000">
                                          <p:val>
                                            <p:strVal val="#ppt_h"/>
                                          </p:val>
                                        </p:tav>
                                      </p:tavLst>
                                    </p:anim>
                                    <p:animEffect transition="in" filter="fade">
                                      <p:cBhvr>
                                        <p:cTn id="41" dur="500"/>
                                        <p:tgtEl>
                                          <p:spTgt spid="45"/>
                                        </p:tgtEl>
                                      </p:cBhvr>
                                    </p:animEffect>
                                  </p:childTnLst>
                                </p:cTn>
                              </p:par>
                            </p:childTnLst>
                          </p:cTn>
                        </p:par>
                        <p:par>
                          <p:cTn id="42" fill="hold">
                            <p:stCondLst>
                              <p:cond delay="1500"/>
                            </p:stCondLst>
                            <p:childTnLst>
                              <p:par>
                                <p:cTn id="43" presetID="10" presetClass="entr" presetSubtype="0" fill="hold" grpId="0" nodeType="afterEffect">
                                  <p:stCondLst>
                                    <p:cond delay="0"/>
                                  </p:stCondLst>
                                  <p:childTnLst>
                                    <p:set>
                                      <p:cBhvr>
                                        <p:cTn id="44" dur="1" fill="hold">
                                          <p:stCondLst>
                                            <p:cond delay="0"/>
                                          </p:stCondLst>
                                        </p:cTn>
                                        <p:tgtEl>
                                          <p:spTgt spid="50"/>
                                        </p:tgtEl>
                                        <p:attrNameLst>
                                          <p:attrName>style.visibility</p:attrName>
                                        </p:attrNameLst>
                                      </p:cBhvr>
                                      <p:to>
                                        <p:strVal val="visible"/>
                                      </p:to>
                                    </p:set>
                                    <p:animEffect transition="in" filter="fade">
                                      <p:cBhvr>
                                        <p:cTn id="45" dur="500"/>
                                        <p:tgtEl>
                                          <p:spTgt spid="5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9"/>
                                        </p:tgtEl>
                                        <p:attrNameLst>
                                          <p:attrName>style.visibility</p:attrName>
                                        </p:attrNameLst>
                                      </p:cBhvr>
                                      <p:to>
                                        <p:strVal val="visible"/>
                                      </p:to>
                                    </p:set>
                                    <p:animEffect transition="in" filter="fade">
                                      <p:cBhvr>
                                        <p:cTn id="48" dur="500"/>
                                        <p:tgtEl>
                                          <p:spTgt spid="4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8"/>
                                        </p:tgtEl>
                                        <p:attrNameLst>
                                          <p:attrName>style.visibility</p:attrName>
                                        </p:attrNameLst>
                                      </p:cBhvr>
                                      <p:to>
                                        <p:strVal val="visible"/>
                                      </p:to>
                                    </p:set>
                                    <p:animEffect transition="in" filter="fade">
                                      <p:cBhvr>
                                        <p:cTn id="51" dur="500"/>
                                        <p:tgtEl>
                                          <p:spTgt spid="48"/>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p:cTn id="54" dur="500" fill="hold"/>
                                        <p:tgtEl>
                                          <p:spTgt spid="16"/>
                                        </p:tgtEl>
                                        <p:attrNameLst>
                                          <p:attrName>ppt_w</p:attrName>
                                        </p:attrNameLst>
                                      </p:cBhvr>
                                      <p:tavLst>
                                        <p:tav tm="0">
                                          <p:val>
                                            <p:fltVal val="0"/>
                                          </p:val>
                                        </p:tav>
                                        <p:tav tm="100000">
                                          <p:val>
                                            <p:strVal val="#ppt_w"/>
                                          </p:val>
                                        </p:tav>
                                      </p:tavLst>
                                    </p:anim>
                                    <p:anim calcmode="lin" valueType="num">
                                      <p:cBhvr>
                                        <p:cTn id="55" dur="500" fill="hold"/>
                                        <p:tgtEl>
                                          <p:spTgt spid="16"/>
                                        </p:tgtEl>
                                        <p:attrNameLst>
                                          <p:attrName>ppt_h</p:attrName>
                                        </p:attrNameLst>
                                      </p:cBhvr>
                                      <p:tavLst>
                                        <p:tav tm="0">
                                          <p:val>
                                            <p:fltVal val="0"/>
                                          </p:val>
                                        </p:tav>
                                        <p:tav tm="100000">
                                          <p:val>
                                            <p:strVal val="#ppt_h"/>
                                          </p:val>
                                        </p:tav>
                                      </p:tavLst>
                                    </p:anim>
                                    <p:animEffect transition="in" filter="fade">
                                      <p:cBhvr>
                                        <p:cTn id="56" dur="500"/>
                                        <p:tgtEl>
                                          <p:spTgt spid="16"/>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7"/>
                                        </p:tgtEl>
                                        <p:attrNameLst>
                                          <p:attrName>style.visibility</p:attrName>
                                        </p:attrNameLst>
                                      </p:cBhvr>
                                      <p:to>
                                        <p:strVal val="visible"/>
                                      </p:to>
                                    </p:set>
                                    <p:anim calcmode="lin" valueType="num">
                                      <p:cBhvr>
                                        <p:cTn id="59" dur="500" fill="hold"/>
                                        <p:tgtEl>
                                          <p:spTgt spid="17"/>
                                        </p:tgtEl>
                                        <p:attrNameLst>
                                          <p:attrName>ppt_w</p:attrName>
                                        </p:attrNameLst>
                                      </p:cBhvr>
                                      <p:tavLst>
                                        <p:tav tm="0">
                                          <p:val>
                                            <p:fltVal val="0"/>
                                          </p:val>
                                        </p:tav>
                                        <p:tav tm="100000">
                                          <p:val>
                                            <p:strVal val="#ppt_w"/>
                                          </p:val>
                                        </p:tav>
                                      </p:tavLst>
                                    </p:anim>
                                    <p:anim calcmode="lin" valueType="num">
                                      <p:cBhvr>
                                        <p:cTn id="60" dur="500" fill="hold"/>
                                        <p:tgtEl>
                                          <p:spTgt spid="17"/>
                                        </p:tgtEl>
                                        <p:attrNameLst>
                                          <p:attrName>ppt_h</p:attrName>
                                        </p:attrNameLst>
                                      </p:cBhvr>
                                      <p:tavLst>
                                        <p:tav tm="0">
                                          <p:val>
                                            <p:fltVal val="0"/>
                                          </p:val>
                                        </p:tav>
                                        <p:tav tm="100000">
                                          <p:val>
                                            <p:strVal val="#ppt_h"/>
                                          </p:val>
                                        </p:tav>
                                      </p:tavLst>
                                    </p:anim>
                                    <p:animEffect transition="in" filter="fade">
                                      <p:cBhvr>
                                        <p:cTn id="6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62" repeatCount="indefinite" fill="hold" display="0">
                  <p:stCondLst>
                    <p:cond delay="indefinite"/>
                  </p:stCondLst>
                  <p:endCondLst>
                    <p:cond evt="onStopAudio" delay="0">
                      <p:tgtEl>
                        <p:sldTgt/>
                      </p:tgtEl>
                    </p:cond>
                  </p:endCondLst>
                </p:cTn>
                <p:tgtEl>
                  <p:spTgt spid="54"/>
                </p:tgtEl>
              </p:cMediaNode>
            </p:audio>
          </p:childTnLst>
        </p:cTn>
      </p:par>
    </p:tnLst>
    <p:bldLst>
      <p:bldP spid="7" grpId="0"/>
      <p:bldP spid="8" grpId="0"/>
      <p:bldP spid="9" grpId="0"/>
      <p:bldP spid="51" grpId="0" animBg="1"/>
      <p:bldP spid="52" grpId="0" animBg="1"/>
      <p:bldP spid="53" grpId="0" animBg="1"/>
      <p:bldP spid="45" grpId="0" animBg="1"/>
      <p:bldP spid="48" grpId="0"/>
      <p:bldP spid="49" grpId="0"/>
      <p:bldP spid="50" grpId="0"/>
      <p:bldP spid="16" grpId="0" animBg="1"/>
      <p:bldP spid="1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a:stCxn id="2" idx="6"/>
          </p:cNvCxnSpPr>
          <p:nvPr/>
        </p:nvCxnSpPr>
        <p:spPr>
          <a:xfrm>
            <a:off x="2605202" y="3543300"/>
            <a:ext cx="7401243"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1092200" y="2786799"/>
            <a:ext cx="1513002" cy="1513002"/>
          </a:xfrm>
          <a:prstGeom prst="ellipse">
            <a:avLst/>
          </a:prstGeom>
          <a:solidFill>
            <a:schemeClr val="tx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p>
        </p:txBody>
      </p:sp>
      <p:sp>
        <p:nvSpPr>
          <p:cNvPr id="15" name="文本框 14"/>
          <p:cNvSpPr txBox="1"/>
          <p:nvPr/>
        </p:nvSpPr>
        <p:spPr>
          <a:xfrm>
            <a:off x="7356992" y="2606601"/>
            <a:ext cx="1161993" cy="369332"/>
          </a:xfrm>
          <a:prstGeom prst="rect">
            <a:avLst/>
          </a:prstGeom>
          <a:noFill/>
        </p:spPr>
        <p:txBody>
          <a:bodyPr wrap="square" rtlCol="0">
            <a:spAutoFit/>
            <a:scene3d>
              <a:camera prst="orthographicFront"/>
              <a:lightRig rig="threePt" dir="t"/>
            </a:scene3d>
            <a:sp3d contourW="12700"/>
          </a:bodyPr>
          <a:lstStyle>
            <a:defPPr>
              <a:defRPr lang="zh-CN"/>
            </a:defPPr>
            <a:lvl1pPr marR="0" lvl="0" algn="ctr" fontAlgn="auto">
              <a:lnSpc>
                <a:spcPct val="100000"/>
              </a:lnSpc>
              <a:spcBef>
                <a:spcPts val="0"/>
              </a:spcBef>
              <a:spcAft>
                <a:spcPts val="0"/>
              </a:spcAft>
              <a:buClrTx/>
              <a:buSzTx/>
              <a:tabLst/>
              <a:defRPr kumimoji="0" b="1" i="0" u="none" strike="noStrike" cap="none" spc="0" normalizeH="0" baseline="0">
                <a:ln>
                  <a:noFill/>
                </a:ln>
                <a:solidFill>
                  <a:schemeClr val="tx1">
                    <a:lumMod val="65000"/>
                    <a:lumOff val="35000"/>
                  </a:schemeClr>
                </a:solidFill>
                <a:effectLst/>
                <a:uLnTx/>
                <a:uFillTx/>
                <a:latin typeface="Arial"/>
                <a:ea typeface="微软雅黑"/>
              </a:defRPr>
            </a:lvl1pPr>
          </a:lstStyle>
          <a:p>
            <a:r>
              <a:rPr lang="zh-CN" altLang="en-US" dirty="0" smtClean="0"/>
              <a:t>听</a:t>
            </a:r>
            <a:r>
              <a:rPr lang="en-US" altLang="zh-CN" dirty="0" smtClean="0"/>
              <a:t>-</a:t>
            </a:r>
            <a:r>
              <a:rPr lang="zh-CN" altLang="en-US" dirty="0" smtClean="0"/>
              <a:t>听</a:t>
            </a:r>
            <a:endParaRPr lang="zh-CN" altLang="en-US" dirty="0"/>
          </a:p>
        </p:txBody>
      </p:sp>
      <p:sp>
        <p:nvSpPr>
          <p:cNvPr id="17" name="矩形 16"/>
          <p:cNvSpPr/>
          <p:nvPr/>
        </p:nvSpPr>
        <p:spPr>
          <a:xfrm>
            <a:off x="998381" y="3330934"/>
            <a:ext cx="1700640"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smtClean="0">
                <a:solidFill>
                  <a:schemeClr val="bg1"/>
                </a:solidFill>
              </a:rPr>
              <a:t>实验</a:t>
            </a:r>
            <a:r>
              <a:rPr lang="zh-CN" altLang="en-US" b="1" dirty="0">
                <a:solidFill>
                  <a:schemeClr val="bg1"/>
                </a:solidFill>
              </a:rPr>
              <a:t>流程</a:t>
            </a:r>
            <a:endParaRPr lang="zh-CN" altLang="en-US" b="1" dirty="0">
              <a:solidFill>
                <a:schemeClr val="bg1"/>
              </a:solidFill>
            </a:endParaRPr>
          </a:p>
        </p:txBody>
      </p:sp>
      <p:grpSp>
        <p:nvGrpSpPr>
          <p:cNvPr id="8" name="组合 7"/>
          <p:cNvGrpSpPr/>
          <p:nvPr/>
        </p:nvGrpSpPr>
        <p:grpSpPr>
          <a:xfrm>
            <a:off x="3386880" y="3098392"/>
            <a:ext cx="861218" cy="861218"/>
            <a:chOff x="4248098" y="3112691"/>
            <a:chExt cx="861218" cy="861218"/>
          </a:xfrm>
        </p:grpSpPr>
        <p:sp>
          <p:nvSpPr>
            <p:cNvPr id="6" name="椭圆 5"/>
            <p:cNvSpPr/>
            <p:nvPr/>
          </p:nvSpPr>
          <p:spPr>
            <a:xfrm>
              <a:off x="4248098" y="3112691"/>
              <a:ext cx="861218" cy="861218"/>
            </a:xfrm>
            <a:prstGeom prst="ellipse">
              <a:avLst/>
            </a:prstGeom>
            <a:solidFill>
              <a:schemeClr val="accent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p>
          </p:txBody>
        </p:sp>
        <p:sp>
          <p:nvSpPr>
            <p:cNvPr id="24" name="椭圆 20"/>
            <p:cNvSpPr/>
            <p:nvPr/>
          </p:nvSpPr>
          <p:spPr>
            <a:xfrm>
              <a:off x="4441418" y="3306011"/>
              <a:ext cx="474578" cy="474578"/>
            </a:xfrm>
            <a:custGeom>
              <a:avLst/>
              <a:gdLst>
                <a:gd name="connsiteX0" fmla="*/ 102452 w 338138"/>
                <a:gd name="connsiteY0" fmla="*/ 116974 h 338138"/>
                <a:gd name="connsiteX1" fmla="*/ 158700 w 338138"/>
                <a:gd name="connsiteY1" fmla="*/ 150395 h 338138"/>
                <a:gd name="connsiteX2" fmla="*/ 169165 w 338138"/>
                <a:gd name="connsiteY2" fmla="*/ 147721 h 338138"/>
                <a:gd name="connsiteX3" fmla="*/ 183554 w 338138"/>
                <a:gd name="connsiteY3" fmla="*/ 154406 h 338138"/>
                <a:gd name="connsiteX4" fmla="*/ 238495 w 338138"/>
                <a:gd name="connsiteY4" fmla="*/ 122321 h 338138"/>
                <a:gd name="connsiteX5" fmla="*/ 246343 w 338138"/>
                <a:gd name="connsiteY5" fmla="*/ 123658 h 338138"/>
                <a:gd name="connsiteX6" fmla="*/ 243727 w 338138"/>
                <a:gd name="connsiteY6" fmla="*/ 130342 h 338138"/>
                <a:gd name="connsiteX7" fmla="*/ 188787 w 338138"/>
                <a:gd name="connsiteY7" fmla="*/ 163763 h 338138"/>
                <a:gd name="connsiteX8" fmla="*/ 190095 w 338138"/>
                <a:gd name="connsiteY8" fmla="*/ 169111 h 338138"/>
                <a:gd name="connsiteX9" fmla="*/ 169165 w 338138"/>
                <a:gd name="connsiteY9" fmla="*/ 190500 h 338138"/>
                <a:gd name="connsiteX10" fmla="*/ 148235 w 338138"/>
                <a:gd name="connsiteY10" fmla="*/ 169111 h 338138"/>
                <a:gd name="connsiteX11" fmla="*/ 91987 w 338138"/>
                <a:gd name="connsiteY11" fmla="*/ 135690 h 338138"/>
                <a:gd name="connsiteX12" fmla="*/ 88063 w 338138"/>
                <a:gd name="connsiteY12" fmla="*/ 120984 h 338138"/>
                <a:gd name="connsiteX13" fmla="*/ 102452 w 338138"/>
                <a:gd name="connsiteY13" fmla="*/ 116974 h 338138"/>
                <a:gd name="connsiteX14" fmla="*/ 159317 w 338138"/>
                <a:gd name="connsiteY14" fmla="*/ 22225 h 338138"/>
                <a:gd name="connsiteX15" fmla="*/ 22225 w 338138"/>
                <a:gd name="connsiteY15" fmla="*/ 158580 h 338138"/>
                <a:gd name="connsiteX16" fmla="*/ 43316 w 338138"/>
                <a:gd name="connsiteY16" fmla="*/ 158580 h 338138"/>
                <a:gd name="connsiteX17" fmla="*/ 43316 w 338138"/>
                <a:gd name="connsiteY17" fmla="*/ 179558 h 338138"/>
                <a:gd name="connsiteX18" fmla="*/ 22225 w 338138"/>
                <a:gd name="connsiteY18" fmla="*/ 179558 h 338138"/>
                <a:gd name="connsiteX19" fmla="*/ 159317 w 338138"/>
                <a:gd name="connsiteY19" fmla="*/ 315913 h 338138"/>
                <a:gd name="connsiteX20" fmla="*/ 159317 w 338138"/>
                <a:gd name="connsiteY20" fmla="*/ 294936 h 338138"/>
                <a:gd name="connsiteX21" fmla="*/ 180408 w 338138"/>
                <a:gd name="connsiteY21" fmla="*/ 294936 h 338138"/>
                <a:gd name="connsiteX22" fmla="*/ 180408 w 338138"/>
                <a:gd name="connsiteY22" fmla="*/ 315913 h 338138"/>
                <a:gd name="connsiteX23" fmla="*/ 317500 w 338138"/>
                <a:gd name="connsiteY23" fmla="*/ 179558 h 338138"/>
                <a:gd name="connsiteX24" fmla="*/ 296409 w 338138"/>
                <a:gd name="connsiteY24" fmla="*/ 179558 h 338138"/>
                <a:gd name="connsiteX25" fmla="*/ 296409 w 338138"/>
                <a:gd name="connsiteY25" fmla="*/ 158580 h 338138"/>
                <a:gd name="connsiteX26" fmla="*/ 317500 w 338138"/>
                <a:gd name="connsiteY26" fmla="*/ 158580 h 338138"/>
                <a:gd name="connsiteX27" fmla="*/ 180408 w 338138"/>
                <a:gd name="connsiteY27" fmla="*/ 22225 h 338138"/>
                <a:gd name="connsiteX28" fmla="*/ 180408 w 338138"/>
                <a:gd name="connsiteY28" fmla="*/ 43202 h 338138"/>
                <a:gd name="connsiteX29" fmla="*/ 159317 w 338138"/>
                <a:gd name="connsiteY29" fmla="*/ 43202 h 338138"/>
                <a:gd name="connsiteX30" fmla="*/ 159317 w 338138"/>
                <a:gd name="connsiteY30" fmla="*/ 22225 h 338138"/>
                <a:gd name="connsiteX31" fmla="*/ 169069 w 338138"/>
                <a:gd name="connsiteY31" fmla="*/ 0 h 338138"/>
                <a:gd name="connsiteX32" fmla="*/ 338138 w 338138"/>
                <a:gd name="connsiteY32" fmla="*/ 169069 h 338138"/>
                <a:gd name="connsiteX33" fmla="*/ 169069 w 338138"/>
                <a:gd name="connsiteY33" fmla="*/ 338138 h 338138"/>
                <a:gd name="connsiteX34" fmla="*/ 0 w 338138"/>
                <a:gd name="connsiteY34" fmla="*/ 169069 h 338138"/>
                <a:gd name="connsiteX35" fmla="*/ 169069 w 338138"/>
                <a:gd name="connsiteY3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138" h="338138">
                  <a:moveTo>
                    <a:pt x="102452" y="116974"/>
                  </a:moveTo>
                  <a:cubicBezTo>
                    <a:pt x="158700" y="150395"/>
                    <a:pt x="158700" y="150395"/>
                    <a:pt x="158700" y="150395"/>
                  </a:cubicBezTo>
                  <a:cubicBezTo>
                    <a:pt x="162624" y="149058"/>
                    <a:pt x="165241" y="147721"/>
                    <a:pt x="169165" y="147721"/>
                  </a:cubicBezTo>
                  <a:cubicBezTo>
                    <a:pt x="174397" y="147721"/>
                    <a:pt x="179630" y="150395"/>
                    <a:pt x="183554" y="154406"/>
                  </a:cubicBezTo>
                  <a:cubicBezTo>
                    <a:pt x="238495" y="122321"/>
                    <a:pt x="238495" y="122321"/>
                    <a:pt x="238495" y="122321"/>
                  </a:cubicBezTo>
                  <a:cubicBezTo>
                    <a:pt x="241111" y="119648"/>
                    <a:pt x="245035" y="120984"/>
                    <a:pt x="246343" y="123658"/>
                  </a:cubicBezTo>
                  <a:cubicBezTo>
                    <a:pt x="247651" y="126332"/>
                    <a:pt x="246343" y="129006"/>
                    <a:pt x="243727" y="130342"/>
                  </a:cubicBezTo>
                  <a:cubicBezTo>
                    <a:pt x="188787" y="163763"/>
                    <a:pt x="188787" y="163763"/>
                    <a:pt x="188787" y="163763"/>
                  </a:cubicBezTo>
                  <a:cubicBezTo>
                    <a:pt x="190095" y="165100"/>
                    <a:pt x="190095" y="167774"/>
                    <a:pt x="190095" y="169111"/>
                  </a:cubicBezTo>
                  <a:cubicBezTo>
                    <a:pt x="190095" y="181142"/>
                    <a:pt x="180938" y="190500"/>
                    <a:pt x="169165" y="190500"/>
                  </a:cubicBezTo>
                  <a:cubicBezTo>
                    <a:pt x="157392" y="190500"/>
                    <a:pt x="148235" y="181142"/>
                    <a:pt x="148235" y="169111"/>
                  </a:cubicBezTo>
                  <a:cubicBezTo>
                    <a:pt x="91987" y="135690"/>
                    <a:pt x="91987" y="135690"/>
                    <a:pt x="91987" y="135690"/>
                  </a:cubicBezTo>
                  <a:cubicBezTo>
                    <a:pt x="86754" y="133016"/>
                    <a:pt x="84138" y="126332"/>
                    <a:pt x="88063" y="120984"/>
                  </a:cubicBezTo>
                  <a:cubicBezTo>
                    <a:pt x="90679" y="115637"/>
                    <a:pt x="97219" y="114300"/>
                    <a:pt x="102452" y="116974"/>
                  </a:cubicBezTo>
                  <a:close/>
                  <a:moveTo>
                    <a:pt x="159317" y="22225"/>
                  </a:moveTo>
                  <a:cubicBezTo>
                    <a:pt x="86817" y="27469"/>
                    <a:pt x="27498" y="86469"/>
                    <a:pt x="22225" y="158580"/>
                  </a:cubicBezTo>
                  <a:cubicBezTo>
                    <a:pt x="22225" y="158580"/>
                    <a:pt x="22225" y="158580"/>
                    <a:pt x="43316" y="158580"/>
                  </a:cubicBezTo>
                  <a:cubicBezTo>
                    <a:pt x="43316" y="158580"/>
                    <a:pt x="43316" y="158580"/>
                    <a:pt x="43316" y="179558"/>
                  </a:cubicBezTo>
                  <a:cubicBezTo>
                    <a:pt x="43316" y="179558"/>
                    <a:pt x="43316" y="179558"/>
                    <a:pt x="22225" y="179558"/>
                  </a:cubicBezTo>
                  <a:cubicBezTo>
                    <a:pt x="27498" y="251669"/>
                    <a:pt x="86817" y="310669"/>
                    <a:pt x="159317" y="315913"/>
                  </a:cubicBezTo>
                  <a:cubicBezTo>
                    <a:pt x="159317" y="315913"/>
                    <a:pt x="159317" y="315913"/>
                    <a:pt x="159317" y="294936"/>
                  </a:cubicBezTo>
                  <a:cubicBezTo>
                    <a:pt x="159317" y="294936"/>
                    <a:pt x="159317" y="294936"/>
                    <a:pt x="180408" y="294936"/>
                  </a:cubicBezTo>
                  <a:cubicBezTo>
                    <a:pt x="180408" y="294936"/>
                    <a:pt x="180408" y="294936"/>
                    <a:pt x="180408" y="315913"/>
                  </a:cubicBezTo>
                  <a:cubicBezTo>
                    <a:pt x="252909" y="310669"/>
                    <a:pt x="312227" y="251669"/>
                    <a:pt x="317500" y="179558"/>
                  </a:cubicBezTo>
                  <a:cubicBezTo>
                    <a:pt x="317500" y="179558"/>
                    <a:pt x="317500" y="179558"/>
                    <a:pt x="296409" y="179558"/>
                  </a:cubicBezTo>
                  <a:cubicBezTo>
                    <a:pt x="296409" y="179558"/>
                    <a:pt x="296409" y="179558"/>
                    <a:pt x="296409" y="158580"/>
                  </a:cubicBezTo>
                  <a:cubicBezTo>
                    <a:pt x="296409" y="158580"/>
                    <a:pt x="296409" y="158580"/>
                    <a:pt x="317500" y="158580"/>
                  </a:cubicBezTo>
                  <a:cubicBezTo>
                    <a:pt x="312227" y="86469"/>
                    <a:pt x="252909" y="27469"/>
                    <a:pt x="180408" y="22225"/>
                  </a:cubicBezTo>
                  <a:cubicBezTo>
                    <a:pt x="180408" y="22225"/>
                    <a:pt x="180408" y="22225"/>
                    <a:pt x="180408" y="43202"/>
                  </a:cubicBezTo>
                  <a:cubicBezTo>
                    <a:pt x="180408" y="43202"/>
                    <a:pt x="180408" y="43202"/>
                    <a:pt x="159317" y="43202"/>
                  </a:cubicBezTo>
                  <a:cubicBezTo>
                    <a:pt x="159317" y="43202"/>
                    <a:pt x="159317" y="43202"/>
                    <a:pt x="159317" y="22225"/>
                  </a:cubicBezTo>
                  <a:close/>
                  <a:moveTo>
                    <a:pt x="169069" y="0"/>
                  </a:moveTo>
                  <a:cubicBezTo>
                    <a:pt x="262443" y="0"/>
                    <a:pt x="338138" y="75695"/>
                    <a:pt x="338138" y="169069"/>
                  </a:cubicBezTo>
                  <a:cubicBezTo>
                    <a:pt x="338138" y="262443"/>
                    <a:pt x="262443" y="338138"/>
                    <a:pt x="169069" y="338138"/>
                  </a:cubicBezTo>
                  <a:cubicBezTo>
                    <a:pt x="75695" y="338138"/>
                    <a:pt x="0" y="262443"/>
                    <a:pt x="0" y="169069"/>
                  </a:cubicBezTo>
                  <a:cubicBezTo>
                    <a:pt x="0" y="75695"/>
                    <a:pt x="75695" y="0"/>
                    <a:pt x="169069"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pic>
        <p:nvPicPr>
          <p:cNvPr id="21" name="图片 20"/>
          <p:cNvPicPr>
            <a:picLocks noChangeAspect="1"/>
          </p:cNvPicPr>
          <p:nvPr/>
        </p:nvPicPr>
        <p:blipFill>
          <a:blip r:embed="rId3"/>
          <a:stretch>
            <a:fillRect/>
          </a:stretch>
        </p:blipFill>
        <p:spPr>
          <a:xfrm rot="16200000">
            <a:off x="145169" y="-145167"/>
            <a:ext cx="1268414" cy="1558750"/>
          </a:xfrm>
          <a:prstGeom prst="rect">
            <a:avLst/>
          </a:prstGeom>
        </p:spPr>
      </p:pic>
      <p:grpSp>
        <p:nvGrpSpPr>
          <p:cNvPr id="22" name="组合 21"/>
          <p:cNvGrpSpPr/>
          <p:nvPr/>
        </p:nvGrpSpPr>
        <p:grpSpPr>
          <a:xfrm>
            <a:off x="1785305" y="394109"/>
            <a:ext cx="4440139" cy="712314"/>
            <a:chOff x="1451102" y="1713400"/>
            <a:chExt cx="4440139" cy="712314"/>
          </a:xfrm>
        </p:grpSpPr>
        <p:grpSp>
          <p:nvGrpSpPr>
            <p:cNvPr id="23" name="组合 22"/>
            <p:cNvGrpSpPr/>
            <p:nvPr/>
          </p:nvGrpSpPr>
          <p:grpSpPr>
            <a:xfrm>
              <a:off x="1451102" y="1713400"/>
              <a:ext cx="2998506" cy="535920"/>
              <a:chOff x="5906988" y="1931114"/>
              <a:chExt cx="2998506" cy="535920"/>
            </a:xfrm>
          </p:grpSpPr>
          <p:sp>
            <p:nvSpPr>
              <p:cNvPr id="28" name="矩形 27"/>
              <p:cNvSpPr/>
              <p:nvPr/>
            </p:nvSpPr>
            <p:spPr>
              <a:xfrm>
                <a:off x="6566391" y="1931114"/>
                <a:ext cx="2339103" cy="523220"/>
              </a:xfrm>
              <a:prstGeom prst="rect">
                <a:avLst/>
              </a:prstGeom>
            </p:spPr>
            <p:txBody>
              <a:bodyPr wrap="none">
                <a:spAutoFit/>
                <a:scene3d>
                  <a:camera prst="orthographicFront"/>
                  <a:lightRig rig="threePt" dir="t"/>
                </a:scene3d>
                <a:sp3d contourW="12700"/>
              </a:bodyPr>
              <a:lstStyle/>
              <a:p>
                <a:pPr algn="ctr"/>
                <a:r>
                  <a:rPr lang="zh-CN" altLang="en-US" sz="2800" b="1" dirty="0" smtClean="0">
                    <a:solidFill>
                      <a:schemeClr val="accent6"/>
                    </a:solidFill>
                  </a:rPr>
                  <a:t>具体实验设计</a:t>
                </a:r>
                <a:endParaRPr lang="zh-CN" altLang="en-US" sz="2800" b="1" dirty="0">
                  <a:solidFill>
                    <a:schemeClr val="accent6"/>
                  </a:solidFill>
                </a:endParaRPr>
              </a:p>
            </p:txBody>
          </p:sp>
          <p:sp>
            <p:nvSpPr>
              <p:cNvPr id="29" name="矩形 28"/>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chemeClr val="accent6"/>
                    </a:solidFill>
                  </a:rPr>
                  <a:t>04.</a:t>
                </a:r>
                <a:endParaRPr lang="zh-CN" altLang="en-US" sz="2800" b="1" dirty="0">
                  <a:solidFill>
                    <a:schemeClr val="accent6"/>
                  </a:solidFill>
                </a:endParaRPr>
              </a:p>
            </p:txBody>
          </p:sp>
        </p:grpSp>
        <p:sp>
          <p:nvSpPr>
            <p:cNvPr id="25" name="文本框 24"/>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schemeClr val="bg1">
                      <a:lumMod val="50000"/>
                    </a:schemeClr>
                  </a:solidFill>
                  <a:latin typeface="+mj-ea"/>
                  <a:ea typeface="+mj-ea"/>
                </a:rPr>
                <a:t>print the presentation and make it into a film to a wider field</a:t>
              </a:r>
            </a:p>
          </p:txBody>
        </p:sp>
      </p:grpSp>
      <p:grpSp>
        <p:nvGrpSpPr>
          <p:cNvPr id="27" name="组合 26"/>
          <p:cNvGrpSpPr/>
          <p:nvPr/>
        </p:nvGrpSpPr>
        <p:grpSpPr>
          <a:xfrm>
            <a:off x="5444605" y="3112691"/>
            <a:ext cx="861218" cy="861218"/>
            <a:chOff x="4248098" y="3112691"/>
            <a:chExt cx="861218" cy="861218"/>
          </a:xfrm>
        </p:grpSpPr>
        <p:sp>
          <p:nvSpPr>
            <p:cNvPr id="32" name="椭圆 31"/>
            <p:cNvSpPr/>
            <p:nvPr/>
          </p:nvSpPr>
          <p:spPr>
            <a:xfrm>
              <a:off x="4248098" y="3112691"/>
              <a:ext cx="861218" cy="861218"/>
            </a:xfrm>
            <a:prstGeom prst="ellipse">
              <a:avLst/>
            </a:prstGeom>
            <a:solidFill>
              <a:schemeClr val="accent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p>
          </p:txBody>
        </p:sp>
        <p:sp>
          <p:nvSpPr>
            <p:cNvPr id="33" name="椭圆 20"/>
            <p:cNvSpPr/>
            <p:nvPr/>
          </p:nvSpPr>
          <p:spPr>
            <a:xfrm>
              <a:off x="4441418" y="3306011"/>
              <a:ext cx="474578" cy="474578"/>
            </a:xfrm>
            <a:custGeom>
              <a:avLst/>
              <a:gdLst>
                <a:gd name="connsiteX0" fmla="*/ 102452 w 338138"/>
                <a:gd name="connsiteY0" fmla="*/ 116974 h 338138"/>
                <a:gd name="connsiteX1" fmla="*/ 158700 w 338138"/>
                <a:gd name="connsiteY1" fmla="*/ 150395 h 338138"/>
                <a:gd name="connsiteX2" fmla="*/ 169165 w 338138"/>
                <a:gd name="connsiteY2" fmla="*/ 147721 h 338138"/>
                <a:gd name="connsiteX3" fmla="*/ 183554 w 338138"/>
                <a:gd name="connsiteY3" fmla="*/ 154406 h 338138"/>
                <a:gd name="connsiteX4" fmla="*/ 238495 w 338138"/>
                <a:gd name="connsiteY4" fmla="*/ 122321 h 338138"/>
                <a:gd name="connsiteX5" fmla="*/ 246343 w 338138"/>
                <a:gd name="connsiteY5" fmla="*/ 123658 h 338138"/>
                <a:gd name="connsiteX6" fmla="*/ 243727 w 338138"/>
                <a:gd name="connsiteY6" fmla="*/ 130342 h 338138"/>
                <a:gd name="connsiteX7" fmla="*/ 188787 w 338138"/>
                <a:gd name="connsiteY7" fmla="*/ 163763 h 338138"/>
                <a:gd name="connsiteX8" fmla="*/ 190095 w 338138"/>
                <a:gd name="connsiteY8" fmla="*/ 169111 h 338138"/>
                <a:gd name="connsiteX9" fmla="*/ 169165 w 338138"/>
                <a:gd name="connsiteY9" fmla="*/ 190500 h 338138"/>
                <a:gd name="connsiteX10" fmla="*/ 148235 w 338138"/>
                <a:gd name="connsiteY10" fmla="*/ 169111 h 338138"/>
                <a:gd name="connsiteX11" fmla="*/ 91987 w 338138"/>
                <a:gd name="connsiteY11" fmla="*/ 135690 h 338138"/>
                <a:gd name="connsiteX12" fmla="*/ 88063 w 338138"/>
                <a:gd name="connsiteY12" fmla="*/ 120984 h 338138"/>
                <a:gd name="connsiteX13" fmla="*/ 102452 w 338138"/>
                <a:gd name="connsiteY13" fmla="*/ 116974 h 338138"/>
                <a:gd name="connsiteX14" fmla="*/ 159317 w 338138"/>
                <a:gd name="connsiteY14" fmla="*/ 22225 h 338138"/>
                <a:gd name="connsiteX15" fmla="*/ 22225 w 338138"/>
                <a:gd name="connsiteY15" fmla="*/ 158580 h 338138"/>
                <a:gd name="connsiteX16" fmla="*/ 43316 w 338138"/>
                <a:gd name="connsiteY16" fmla="*/ 158580 h 338138"/>
                <a:gd name="connsiteX17" fmla="*/ 43316 w 338138"/>
                <a:gd name="connsiteY17" fmla="*/ 179558 h 338138"/>
                <a:gd name="connsiteX18" fmla="*/ 22225 w 338138"/>
                <a:gd name="connsiteY18" fmla="*/ 179558 h 338138"/>
                <a:gd name="connsiteX19" fmla="*/ 159317 w 338138"/>
                <a:gd name="connsiteY19" fmla="*/ 315913 h 338138"/>
                <a:gd name="connsiteX20" fmla="*/ 159317 w 338138"/>
                <a:gd name="connsiteY20" fmla="*/ 294936 h 338138"/>
                <a:gd name="connsiteX21" fmla="*/ 180408 w 338138"/>
                <a:gd name="connsiteY21" fmla="*/ 294936 h 338138"/>
                <a:gd name="connsiteX22" fmla="*/ 180408 w 338138"/>
                <a:gd name="connsiteY22" fmla="*/ 315913 h 338138"/>
                <a:gd name="connsiteX23" fmla="*/ 317500 w 338138"/>
                <a:gd name="connsiteY23" fmla="*/ 179558 h 338138"/>
                <a:gd name="connsiteX24" fmla="*/ 296409 w 338138"/>
                <a:gd name="connsiteY24" fmla="*/ 179558 h 338138"/>
                <a:gd name="connsiteX25" fmla="*/ 296409 w 338138"/>
                <a:gd name="connsiteY25" fmla="*/ 158580 h 338138"/>
                <a:gd name="connsiteX26" fmla="*/ 317500 w 338138"/>
                <a:gd name="connsiteY26" fmla="*/ 158580 h 338138"/>
                <a:gd name="connsiteX27" fmla="*/ 180408 w 338138"/>
                <a:gd name="connsiteY27" fmla="*/ 22225 h 338138"/>
                <a:gd name="connsiteX28" fmla="*/ 180408 w 338138"/>
                <a:gd name="connsiteY28" fmla="*/ 43202 h 338138"/>
                <a:gd name="connsiteX29" fmla="*/ 159317 w 338138"/>
                <a:gd name="connsiteY29" fmla="*/ 43202 h 338138"/>
                <a:gd name="connsiteX30" fmla="*/ 159317 w 338138"/>
                <a:gd name="connsiteY30" fmla="*/ 22225 h 338138"/>
                <a:gd name="connsiteX31" fmla="*/ 169069 w 338138"/>
                <a:gd name="connsiteY31" fmla="*/ 0 h 338138"/>
                <a:gd name="connsiteX32" fmla="*/ 338138 w 338138"/>
                <a:gd name="connsiteY32" fmla="*/ 169069 h 338138"/>
                <a:gd name="connsiteX33" fmla="*/ 169069 w 338138"/>
                <a:gd name="connsiteY33" fmla="*/ 338138 h 338138"/>
                <a:gd name="connsiteX34" fmla="*/ 0 w 338138"/>
                <a:gd name="connsiteY34" fmla="*/ 169069 h 338138"/>
                <a:gd name="connsiteX35" fmla="*/ 169069 w 338138"/>
                <a:gd name="connsiteY3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138" h="338138">
                  <a:moveTo>
                    <a:pt x="102452" y="116974"/>
                  </a:moveTo>
                  <a:cubicBezTo>
                    <a:pt x="158700" y="150395"/>
                    <a:pt x="158700" y="150395"/>
                    <a:pt x="158700" y="150395"/>
                  </a:cubicBezTo>
                  <a:cubicBezTo>
                    <a:pt x="162624" y="149058"/>
                    <a:pt x="165241" y="147721"/>
                    <a:pt x="169165" y="147721"/>
                  </a:cubicBezTo>
                  <a:cubicBezTo>
                    <a:pt x="174397" y="147721"/>
                    <a:pt x="179630" y="150395"/>
                    <a:pt x="183554" y="154406"/>
                  </a:cubicBezTo>
                  <a:cubicBezTo>
                    <a:pt x="238495" y="122321"/>
                    <a:pt x="238495" y="122321"/>
                    <a:pt x="238495" y="122321"/>
                  </a:cubicBezTo>
                  <a:cubicBezTo>
                    <a:pt x="241111" y="119648"/>
                    <a:pt x="245035" y="120984"/>
                    <a:pt x="246343" y="123658"/>
                  </a:cubicBezTo>
                  <a:cubicBezTo>
                    <a:pt x="247651" y="126332"/>
                    <a:pt x="246343" y="129006"/>
                    <a:pt x="243727" y="130342"/>
                  </a:cubicBezTo>
                  <a:cubicBezTo>
                    <a:pt x="188787" y="163763"/>
                    <a:pt x="188787" y="163763"/>
                    <a:pt x="188787" y="163763"/>
                  </a:cubicBezTo>
                  <a:cubicBezTo>
                    <a:pt x="190095" y="165100"/>
                    <a:pt x="190095" y="167774"/>
                    <a:pt x="190095" y="169111"/>
                  </a:cubicBezTo>
                  <a:cubicBezTo>
                    <a:pt x="190095" y="181142"/>
                    <a:pt x="180938" y="190500"/>
                    <a:pt x="169165" y="190500"/>
                  </a:cubicBezTo>
                  <a:cubicBezTo>
                    <a:pt x="157392" y="190500"/>
                    <a:pt x="148235" y="181142"/>
                    <a:pt x="148235" y="169111"/>
                  </a:cubicBezTo>
                  <a:cubicBezTo>
                    <a:pt x="91987" y="135690"/>
                    <a:pt x="91987" y="135690"/>
                    <a:pt x="91987" y="135690"/>
                  </a:cubicBezTo>
                  <a:cubicBezTo>
                    <a:pt x="86754" y="133016"/>
                    <a:pt x="84138" y="126332"/>
                    <a:pt x="88063" y="120984"/>
                  </a:cubicBezTo>
                  <a:cubicBezTo>
                    <a:pt x="90679" y="115637"/>
                    <a:pt x="97219" y="114300"/>
                    <a:pt x="102452" y="116974"/>
                  </a:cubicBezTo>
                  <a:close/>
                  <a:moveTo>
                    <a:pt x="159317" y="22225"/>
                  </a:moveTo>
                  <a:cubicBezTo>
                    <a:pt x="86817" y="27469"/>
                    <a:pt x="27498" y="86469"/>
                    <a:pt x="22225" y="158580"/>
                  </a:cubicBezTo>
                  <a:cubicBezTo>
                    <a:pt x="22225" y="158580"/>
                    <a:pt x="22225" y="158580"/>
                    <a:pt x="43316" y="158580"/>
                  </a:cubicBezTo>
                  <a:cubicBezTo>
                    <a:pt x="43316" y="158580"/>
                    <a:pt x="43316" y="158580"/>
                    <a:pt x="43316" y="179558"/>
                  </a:cubicBezTo>
                  <a:cubicBezTo>
                    <a:pt x="43316" y="179558"/>
                    <a:pt x="43316" y="179558"/>
                    <a:pt x="22225" y="179558"/>
                  </a:cubicBezTo>
                  <a:cubicBezTo>
                    <a:pt x="27498" y="251669"/>
                    <a:pt x="86817" y="310669"/>
                    <a:pt x="159317" y="315913"/>
                  </a:cubicBezTo>
                  <a:cubicBezTo>
                    <a:pt x="159317" y="315913"/>
                    <a:pt x="159317" y="315913"/>
                    <a:pt x="159317" y="294936"/>
                  </a:cubicBezTo>
                  <a:cubicBezTo>
                    <a:pt x="159317" y="294936"/>
                    <a:pt x="159317" y="294936"/>
                    <a:pt x="180408" y="294936"/>
                  </a:cubicBezTo>
                  <a:cubicBezTo>
                    <a:pt x="180408" y="294936"/>
                    <a:pt x="180408" y="294936"/>
                    <a:pt x="180408" y="315913"/>
                  </a:cubicBezTo>
                  <a:cubicBezTo>
                    <a:pt x="252909" y="310669"/>
                    <a:pt x="312227" y="251669"/>
                    <a:pt x="317500" y="179558"/>
                  </a:cubicBezTo>
                  <a:cubicBezTo>
                    <a:pt x="317500" y="179558"/>
                    <a:pt x="317500" y="179558"/>
                    <a:pt x="296409" y="179558"/>
                  </a:cubicBezTo>
                  <a:cubicBezTo>
                    <a:pt x="296409" y="179558"/>
                    <a:pt x="296409" y="179558"/>
                    <a:pt x="296409" y="158580"/>
                  </a:cubicBezTo>
                  <a:cubicBezTo>
                    <a:pt x="296409" y="158580"/>
                    <a:pt x="296409" y="158580"/>
                    <a:pt x="317500" y="158580"/>
                  </a:cubicBezTo>
                  <a:cubicBezTo>
                    <a:pt x="312227" y="86469"/>
                    <a:pt x="252909" y="27469"/>
                    <a:pt x="180408" y="22225"/>
                  </a:cubicBezTo>
                  <a:cubicBezTo>
                    <a:pt x="180408" y="22225"/>
                    <a:pt x="180408" y="22225"/>
                    <a:pt x="180408" y="43202"/>
                  </a:cubicBezTo>
                  <a:cubicBezTo>
                    <a:pt x="180408" y="43202"/>
                    <a:pt x="180408" y="43202"/>
                    <a:pt x="159317" y="43202"/>
                  </a:cubicBezTo>
                  <a:cubicBezTo>
                    <a:pt x="159317" y="43202"/>
                    <a:pt x="159317" y="43202"/>
                    <a:pt x="159317" y="22225"/>
                  </a:cubicBezTo>
                  <a:close/>
                  <a:moveTo>
                    <a:pt x="169069" y="0"/>
                  </a:moveTo>
                  <a:cubicBezTo>
                    <a:pt x="262443" y="0"/>
                    <a:pt x="338138" y="75695"/>
                    <a:pt x="338138" y="169069"/>
                  </a:cubicBezTo>
                  <a:cubicBezTo>
                    <a:pt x="338138" y="262443"/>
                    <a:pt x="262443" y="338138"/>
                    <a:pt x="169069" y="338138"/>
                  </a:cubicBezTo>
                  <a:cubicBezTo>
                    <a:pt x="75695" y="338138"/>
                    <a:pt x="0" y="262443"/>
                    <a:pt x="0" y="169069"/>
                  </a:cubicBezTo>
                  <a:cubicBezTo>
                    <a:pt x="0" y="75695"/>
                    <a:pt x="75695" y="0"/>
                    <a:pt x="169069"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grpSp>
        <p:nvGrpSpPr>
          <p:cNvPr id="34" name="组合 33"/>
          <p:cNvGrpSpPr/>
          <p:nvPr/>
        </p:nvGrpSpPr>
        <p:grpSpPr>
          <a:xfrm>
            <a:off x="7507380" y="3112691"/>
            <a:ext cx="861218" cy="861218"/>
            <a:chOff x="4248098" y="3112691"/>
            <a:chExt cx="861218" cy="861218"/>
          </a:xfrm>
        </p:grpSpPr>
        <p:sp>
          <p:nvSpPr>
            <p:cNvPr id="35" name="椭圆 34"/>
            <p:cNvSpPr/>
            <p:nvPr/>
          </p:nvSpPr>
          <p:spPr>
            <a:xfrm>
              <a:off x="4248098" y="3112691"/>
              <a:ext cx="861218" cy="861218"/>
            </a:xfrm>
            <a:prstGeom prst="ellipse">
              <a:avLst/>
            </a:prstGeom>
            <a:solidFill>
              <a:schemeClr val="accent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p>
          </p:txBody>
        </p:sp>
        <p:sp>
          <p:nvSpPr>
            <p:cNvPr id="36" name="椭圆 20"/>
            <p:cNvSpPr/>
            <p:nvPr/>
          </p:nvSpPr>
          <p:spPr>
            <a:xfrm>
              <a:off x="4441418" y="3306011"/>
              <a:ext cx="474578" cy="474578"/>
            </a:xfrm>
            <a:custGeom>
              <a:avLst/>
              <a:gdLst>
                <a:gd name="connsiteX0" fmla="*/ 102452 w 338138"/>
                <a:gd name="connsiteY0" fmla="*/ 116974 h 338138"/>
                <a:gd name="connsiteX1" fmla="*/ 158700 w 338138"/>
                <a:gd name="connsiteY1" fmla="*/ 150395 h 338138"/>
                <a:gd name="connsiteX2" fmla="*/ 169165 w 338138"/>
                <a:gd name="connsiteY2" fmla="*/ 147721 h 338138"/>
                <a:gd name="connsiteX3" fmla="*/ 183554 w 338138"/>
                <a:gd name="connsiteY3" fmla="*/ 154406 h 338138"/>
                <a:gd name="connsiteX4" fmla="*/ 238495 w 338138"/>
                <a:gd name="connsiteY4" fmla="*/ 122321 h 338138"/>
                <a:gd name="connsiteX5" fmla="*/ 246343 w 338138"/>
                <a:gd name="connsiteY5" fmla="*/ 123658 h 338138"/>
                <a:gd name="connsiteX6" fmla="*/ 243727 w 338138"/>
                <a:gd name="connsiteY6" fmla="*/ 130342 h 338138"/>
                <a:gd name="connsiteX7" fmla="*/ 188787 w 338138"/>
                <a:gd name="connsiteY7" fmla="*/ 163763 h 338138"/>
                <a:gd name="connsiteX8" fmla="*/ 190095 w 338138"/>
                <a:gd name="connsiteY8" fmla="*/ 169111 h 338138"/>
                <a:gd name="connsiteX9" fmla="*/ 169165 w 338138"/>
                <a:gd name="connsiteY9" fmla="*/ 190500 h 338138"/>
                <a:gd name="connsiteX10" fmla="*/ 148235 w 338138"/>
                <a:gd name="connsiteY10" fmla="*/ 169111 h 338138"/>
                <a:gd name="connsiteX11" fmla="*/ 91987 w 338138"/>
                <a:gd name="connsiteY11" fmla="*/ 135690 h 338138"/>
                <a:gd name="connsiteX12" fmla="*/ 88063 w 338138"/>
                <a:gd name="connsiteY12" fmla="*/ 120984 h 338138"/>
                <a:gd name="connsiteX13" fmla="*/ 102452 w 338138"/>
                <a:gd name="connsiteY13" fmla="*/ 116974 h 338138"/>
                <a:gd name="connsiteX14" fmla="*/ 159317 w 338138"/>
                <a:gd name="connsiteY14" fmla="*/ 22225 h 338138"/>
                <a:gd name="connsiteX15" fmla="*/ 22225 w 338138"/>
                <a:gd name="connsiteY15" fmla="*/ 158580 h 338138"/>
                <a:gd name="connsiteX16" fmla="*/ 43316 w 338138"/>
                <a:gd name="connsiteY16" fmla="*/ 158580 h 338138"/>
                <a:gd name="connsiteX17" fmla="*/ 43316 w 338138"/>
                <a:gd name="connsiteY17" fmla="*/ 179558 h 338138"/>
                <a:gd name="connsiteX18" fmla="*/ 22225 w 338138"/>
                <a:gd name="connsiteY18" fmla="*/ 179558 h 338138"/>
                <a:gd name="connsiteX19" fmla="*/ 159317 w 338138"/>
                <a:gd name="connsiteY19" fmla="*/ 315913 h 338138"/>
                <a:gd name="connsiteX20" fmla="*/ 159317 w 338138"/>
                <a:gd name="connsiteY20" fmla="*/ 294936 h 338138"/>
                <a:gd name="connsiteX21" fmla="*/ 180408 w 338138"/>
                <a:gd name="connsiteY21" fmla="*/ 294936 h 338138"/>
                <a:gd name="connsiteX22" fmla="*/ 180408 w 338138"/>
                <a:gd name="connsiteY22" fmla="*/ 315913 h 338138"/>
                <a:gd name="connsiteX23" fmla="*/ 317500 w 338138"/>
                <a:gd name="connsiteY23" fmla="*/ 179558 h 338138"/>
                <a:gd name="connsiteX24" fmla="*/ 296409 w 338138"/>
                <a:gd name="connsiteY24" fmla="*/ 179558 h 338138"/>
                <a:gd name="connsiteX25" fmla="*/ 296409 w 338138"/>
                <a:gd name="connsiteY25" fmla="*/ 158580 h 338138"/>
                <a:gd name="connsiteX26" fmla="*/ 317500 w 338138"/>
                <a:gd name="connsiteY26" fmla="*/ 158580 h 338138"/>
                <a:gd name="connsiteX27" fmla="*/ 180408 w 338138"/>
                <a:gd name="connsiteY27" fmla="*/ 22225 h 338138"/>
                <a:gd name="connsiteX28" fmla="*/ 180408 w 338138"/>
                <a:gd name="connsiteY28" fmla="*/ 43202 h 338138"/>
                <a:gd name="connsiteX29" fmla="*/ 159317 w 338138"/>
                <a:gd name="connsiteY29" fmla="*/ 43202 h 338138"/>
                <a:gd name="connsiteX30" fmla="*/ 159317 w 338138"/>
                <a:gd name="connsiteY30" fmla="*/ 22225 h 338138"/>
                <a:gd name="connsiteX31" fmla="*/ 169069 w 338138"/>
                <a:gd name="connsiteY31" fmla="*/ 0 h 338138"/>
                <a:gd name="connsiteX32" fmla="*/ 338138 w 338138"/>
                <a:gd name="connsiteY32" fmla="*/ 169069 h 338138"/>
                <a:gd name="connsiteX33" fmla="*/ 169069 w 338138"/>
                <a:gd name="connsiteY33" fmla="*/ 338138 h 338138"/>
                <a:gd name="connsiteX34" fmla="*/ 0 w 338138"/>
                <a:gd name="connsiteY34" fmla="*/ 169069 h 338138"/>
                <a:gd name="connsiteX35" fmla="*/ 169069 w 338138"/>
                <a:gd name="connsiteY3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138" h="338138">
                  <a:moveTo>
                    <a:pt x="102452" y="116974"/>
                  </a:moveTo>
                  <a:cubicBezTo>
                    <a:pt x="158700" y="150395"/>
                    <a:pt x="158700" y="150395"/>
                    <a:pt x="158700" y="150395"/>
                  </a:cubicBezTo>
                  <a:cubicBezTo>
                    <a:pt x="162624" y="149058"/>
                    <a:pt x="165241" y="147721"/>
                    <a:pt x="169165" y="147721"/>
                  </a:cubicBezTo>
                  <a:cubicBezTo>
                    <a:pt x="174397" y="147721"/>
                    <a:pt x="179630" y="150395"/>
                    <a:pt x="183554" y="154406"/>
                  </a:cubicBezTo>
                  <a:cubicBezTo>
                    <a:pt x="238495" y="122321"/>
                    <a:pt x="238495" y="122321"/>
                    <a:pt x="238495" y="122321"/>
                  </a:cubicBezTo>
                  <a:cubicBezTo>
                    <a:pt x="241111" y="119648"/>
                    <a:pt x="245035" y="120984"/>
                    <a:pt x="246343" y="123658"/>
                  </a:cubicBezTo>
                  <a:cubicBezTo>
                    <a:pt x="247651" y="126332"/>
                    <a:pt x="246343" y="129006"/>
                    <a:pt x="243727" y="130342"/>
                  </a:cubicBezTo>
                  <a:cubicBezTo>
                    <a:pt x="188787" y="163763"/>
                    <a:pt x="188787" y="163763"/>
                    <a:pt x="188787" y="163763"/>
                  </a:cubicBezTo>
                  <a:cubicBezTo>
                    <a:pt x="190095" y="165100"/>
                    <a:pt x="190095" y="167774"/>
                    <a:pt x="190095" y="169111"/>
                  </a:cubicBezTo>
                  <a:cubicBezTo>
                    <a:pt x="190095" y="181142"/>
                    <a:pt x="180938" y="190500"/>
                    <a:pt x="169165" y="190500"/>
                  </a:cubicBezTo>
                  <a:cubicBezTo>
                    <a:pt x="157392" y="190500"/>
                    <a:pt x="148235" y="181142"/>
                    <a:pt x="148235" y="169111"/>
                  </a:cubicBezTo>
                  <a:cubicBezTo>
                    <a:pt x="91987" y="135690"/>
                    <a:pt x="91987" y="135690"/>
                    <a:pt x="91987" y="135690"/>
                  </a:cubicBezTo>
                  <a:cubicBezTo>
                    <a:pt x="86754" y="133016"/>
                    <a:pt x="84138" y="126332"/>
                    <a:pt x="88063" y="120984"/>
                  </a:cubicBezTo>
                  <a:cubicBezTo>
                    <a:pt x="90679" y="115637"/>
                    <a:pt x="97219" y="114300"/>
                    <a:pt x="102452" y="116974"/>
                  </a:cubicBezTo>
                  <a:close/>
                  <a:moveTo>
                    <a:pt x="159317" y="22225"/>
                  </a:moveTo>
                  <a:cubicBezTo>
                    <a:pt x="86817" y="27469"/>
                    <a:pt x="27498" y="86469"/>
                    <a:pt x="22225" y="158580"/>
                  </a:cubicBezTo>
                  <a:cubicBezTo>
                    <a:pt x="22225" y="158580"/>
                    <a:pt x="22225" y="158580"/>
                    <a:pt x="43316" y="158580"/>
                  </a:cubicBezTo>
                  <a:cubicBezTo>
                    <a:pt x="43316" y="158580"/>
                    <a:pt x="43316" y="158580"/>
                    <a:pt x="43316" y="179558"/>
                  </a:cubicBezTo>
                  <a:cubicBezTo>
                    <a:pt x="43316" y="179558"/>
                    <a:pt x="43316" y="179558"/>
                    <a:pt x="22225" y="179558"/>
                  </a:cubicBezTo>
                  <a:cubicBezTo>
                    <a:pt x="27498" y="251669"/>
                    <a:pt x="86817" y="310669"/>
                    <a:pt x="159317" y="315913"/>
                  </a:cubicBezTo>
                  <a:cubicBezTo>
                    <a:pt x="159317" y="315913"/>
                    <a:pt x="159317" y="315913"/>
                    <a:pt x="159317" y="294936"/>
                  </a:cubicBezTo>
                  <a:cubicBezTo>
                    <a:pt x="159317" y="294936"/>
                    <a:pt x="159317" y="294936"/>
                    <a:pt x="180408" y="294936"/>
                  </a:cubicBezTo>
                  <a:cubicBezTo>
                    <a:pt x="180408" y="294936"/>
                    <a:pt x="180408" y="294936"/>
                    <a:pt x="180408" y="315913"/>
                  </a:cubicBezTo>
                  <a:cubicBezTo>
                    <a:pt x="252909" y="310669"/>
                    <a:pt x="312227" y="251669"/>
                    <a:pt x="317500" y="179558"/>
                  </a:cubicBezTo>
                  <a:cubicBezTo>
                    <a:pt x="317500" y="179558"/>
                    <a:pt x="317500" y="179558"/>
                    <a:pt x="296409" y="179558"/>
                  </a:cubicBezTo>
                  <a:cubicBezTo>
                    <a:pt x="296409" y="179558"/>
                    <a:pt x="296409" y="179558"/>
                    <a:pt x="296409" y="158580"/>
                  </a:cubicBezTo>
                  <a:cubicBezTo>
                    <a:pt x="296409" y="158580"/>
                    <a:pt x="296409" y="158580"/>
                    <a:pt x="317500" y="158580"/>
                  </a:cubicBezTo>
                  <a:cubicBezTo>
                    <a:pt x="312227" y="86469"/>
                    <a:pt x="252909" y="27469"/>
                    <a:pt x="180408" y="22225"/>
                  </a:cubicBezTo>
                  <a:cubicBezTo>
                    <a:pt x="180408" y="22225"/>
                    <a:pt x="180408" y="22225"/>
                    <a:pt x="180408" y="43202"/>
                  </a:cubicBezTo>
                  <a:cubicBezTo>
                    <a:pt x="180408" y="43202"/>
                    <a:pt x="180408" y="43202"/>
                    <a:pt x="159317" y="43202"/>
                  </a:cubicBezTo>
                  <a:cubicBezTo>
                    <a:pt x="159317" y="43202"/>
                    <a:pt x="159317" y="43202"/>
                    <a:pt x="159317" y="22225"/>
                  </a:cubicBezTo>
                  <a:close/>
                  <a:moveTo>
                    <a:pt x="169069" y="0"/>
                  </a:moveTo>
                  <a:cubicBezTo>
                    <a:pt x="262443" y="0"/>
                    <a:pt x="338138" y="75695"/>
                    <a:pt x="338138" y="169069"/>
                  </a:cubicBezTo>
                  <a:cubicBezTo>
                    <a:pt x="338138" y="262443"/>
                    <a:pt x="262443" y="338138"/>
                    <a:pt x="169069" y="338138"/>
                  </a:cubicBezTo>
                  <a:cubicBezTo>
                    <a:pt x="75695" y="338138"/>
                    <a:pt x="0" y="262443"/>
                    <a:pt x="0" y="169069"/>
                  </a:cubicBezTo>
                  <a:cubicBezTo>
                    <a:pt x="0" y="75695"/>
                    <a:pt x="75695" y="0"/>
                    <a:pt x="169069"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grpSp>
        <p:nvGrpSpPr>
          <p:cNvPr id="37" name="组合 36"/>
          <p:cNvGrpSpPr/>
          <p:nvPr/>
        </p:nvGrpSpPr>
        <p:grpSpPr>
          <a:xfrm>
            <a:off x="9669916" y="3098392"/>
            <a:ext cx="861218" cy="861218"/>
            <a:chOff x="4248098" y="3112691"/>
            <a:chExt cx="861218" cy="861218"/>
          </a:xfrm>
        </p:grpSpPr>
        <p:sp>
          <p:nvSpPr>
            <p:cNvPr id="38" name="椭圆 37"/>
            <p:cNvSpPr/>
            <p:nvPr/>
          </p:nvSpPr>
          <p:spPr>
            <a:xfrm>
              <a:off x="4248098" y="3112691"/>
              <a:ext cx="861218" cy="861218"/>
            </a:xfrm>
            <a:prstGeom prst="ellipse">
              <a:avLst/>
            </a:prstGeom>
            <a:solidFill>
              <a:schemeClr val="accent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p>
          </p:txBody>
        </p:sp>
        <p:sp>
          <p:nvSpPr>
            <p:cNvPr id="39" name="椭圆 20"/>
            <p:cNvSpPr/>
            <p:nvPr/>
          </p:nvSpPr>
          <p:spPr>
            <a:xfrm>
              <a:off x="4441418" y="3306011"/>
              <a:ext cx="474578" cy="474578"/>
            </a:xfrm>
            <a:custGeom>
              <a:avLst/>
              <a:gdLst>
                <a:gd name="connsiteX0" fmla="*/ 102452 w 338138"/>
                <a:gd name="connsiteY0" fmla="*/ 116974 h 338138"/>
                <a:gd name="connsiteX1" fmla="*/ 158700 w 338138"/>
                <a:gd name="connsiteY1" fmla="*/ 150395 h 338138"/>
                <a:gd name="connsiteX2" fmla="*/ 169165 w 338138"/>
                <a:gd name="connsiteY2" fmla="*/ 147721 h 338138"/>
                <a:gd name="connsiteX3" fmla="*/ 183554 w 338138"/>
                <a:gd name="connsiteY3" fmla="*/ 154406 h 338138"/>
                <a:gd name="connsiteX4" fmla="*/ 238495 w 338138"/>
                <a:gd name="connsiteY4" fmla="*/ 122321 h 338138"/>
                <a:gd name="connsiteX5" fmla="*/ 246343 w 338138"/>
                <a:gd name="connsiteY5" fmla="*/ 123658 h 338138"/>
                <a:gd name="connsiteX6" fmla="*/ 243727 w 338138"/>
                <a:gd name="connsiteY6" fmla="*/ 130342 h 338138"/>
                <a:gd name="connsiteX7" fmla="*/ 188787 w 338138"/>
                <a:gd name="connsiteY7" fmla="*/ 163763 h 338138"/>
                <a:gd name="connsiteX8" fmla="*/ 190095 w 338138"/>
                <a:gd name="connsiteY8" fmla="*/ 169111 h 338138"/>
                <a:gd name="connsiteX9" fmla="*/ 169165 w 338138"/>
                <a:gd name="connsiteY9" fmla="*/ 190500 h 338138"/>
                <a:gd name="connsiteX10" fmla="*/ 148235 w 338138"/>
                <a:gd name="connsiteY10" fmla="*/ 169111 h 338138"/>
                <a:gd name="connsiteX11" fmla="*/ 91987 w 338138"/>
                <a:gd name="connsiteY11" fmla="*/ 135690 h 338138"/>
                <a:gd name="connsiteX12" fmla="*/ 88063 w 338138"/>
                <a:gd name="connsiteY12" fmla="*/ 120984 h 338138"/>
                <a:gd name="connsiteX13" fmla="*/ 102452 w 338138"/>
                <a:gd name="connsiteY13" fmla="*/ 116974 h 338138"/>
                <a:gd name="connsiteX14" fmla="*/ 159317 w 338138"/>
                <a:gd name="connsiteY14" fmla="*/ 22225 h 338138"/>
                <a:gd name="connsiteX15" fmla="*/ 22225 w 338138"/>
                <a:gd name="connsiteY15" fmla="*/ 158580 h 338138"/>
                <a:gd name="connsiteX16" fmla="*/ 43316 w 338138"/>
                <a:gd name="connsiteY16" fmla="*/ 158580 h 338138"/>
                <a:gd name="connsiteX17" fmla="*/ 43316 w 338138"/>
                <a:gd name="connsiteY17" fmla="*/ 179558 h 338138"/>
                <a:gd name="connsiteX18" fmla="*/ 22225 w 338138"/>
                <a:gd name="connsiteY18" fmla="*/ 179558 h 338138"/>
                <a:gd name="connsiteX19" fmla="*/ 159317 w 338138"/>
                <a:gd name="connsiteY19" fmla="*/ 315913 h 338138"/>
                <a:gd name="connsiteX20" fmla="*/ 159317 w 338138"/>
                <a:gd name="connsiteY20" fmla="*/ 294936 h 338138"/>
                <a:gd name="connsiteX21" fmla="*/ 180408 w 338138"/>
                <a:gd name="connsiteY21" fmla="*/ 294936 h 338138"/>
                <a:gd name="connsiteX22" fmla="*/ 180408 w 338138"/>
                <a:gd name="connsiteY22" fmla="*/ 315913 h 338138"/>
                <a:gd name="connsiteX23" fmla="*/ 317500 w 338138"/>
                <a:gd name="connsiteY23" fmla="*/ 179558 h 338138"/>
                <a:gd name="connsiteX24" fmla="*/ 296409 w 338138"/>
                <a:gd name="connsiteY24" fmla="*/ 179558 h 338138"/>
                <a:gd name="connsiteX25" fmla="*/ 296409 w 338138"/>
                <a:gd name="connsiteY25" fmla="*/ 158580 h 338138"/>
                <a:gd name="connsiteX26" fmla="*/ 317500 w 338138"/>
                <a:gd name="connsiteY26" fmla="*/ 158580 h 338138"/>
                <a:gd name="connsiteX27" fmla="*/ 180408 w 338138"/>
                <a:gd name="connsiteY27" fmla="*/ 22225 h 338138"/>
                <a:gd name="connsiteX28" fmla="*/ 180408 w 338138"/>
                <a:gd name="connsiteY28" fmla="*/ 43202 h 338138"/>
                <a:gd name="connsiteX29" fmla="*/ 159317 w 338138"/>
                <a:gd name="connsiteY29" fmla="*/ 43202 h 338138"/>
                <a:gd name="connsiteX30" fmla="*/ 159317 w 338138"/>
                <a:gd name="connsiteY30" fmla="*/ 22225 h 338138"/>
                <a:gd name="connsiteX31" fmla="*/ 169069 w 338138"/>
                <a:gd name="connsiteY31" fmla="*/ 0 h 338138"/>
                <a:gd name="connsiteX32" fmla="*/ 338138 w 338138"/>
                <a:gd name="connsiteY32" fmla="*/ 169069 h 338138"/>
                <a:gd name="connsiteX33" fmla="*/ 169069 w 338138"/>
                <a:gd name="connsiteY33" fmla="*/ 338138 h 338138"/>
                <a:gd name="connsiteX34" fmla="*/ 0 w 338138"/>
                <a:gd name="connsiteY34" fmla="*/ 169069 h 338138"/>
                <a:gd name="connsiteX35" fmla="*/ 169069 w 338138"/>
                <a:gd name="connsiteY3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138" h="338138">
                  <a:moveTo>
                    <a:pt x="102452" y="116974"/>
                  </a:moveTo>
                  <a:cubicBezTo>
                    <a:pt x="158700" y="150395"/>
                    <a:pt x="158700" y="150395"/>
                    <a:pt x="158700" y="150395"/>
                  </a:cubicBezTo>
                  <a:cubicBezTo>
                    <a:pt x="162624" y="149058"/>
                    <a:pt x="165241" y="147721"/>
                    <a:pt x="169165" y="147721"/>
                  </a:cubicBezTo>
                  <a:cubicBezTo>
                    <a:pt x="174397" y="147721"/>
                    <a:pt x="179630" y="150395"/>
                    <a:pt x="183554" y="154406"/>
                  </a:cubicBezTo>
                  <a:cubicBezTo>
                    <a:pt x="238495" y="122321"/>
                    <a:pt x="238495" y="122321"/>
                    <a:pt x="238495" y="122321"/>
                  </a:cubicBezTo>
                  <a:cubicBezTo>
                    <a:pt x="241111" y="119648"/>
                    <a:pt x="245035" y="120984"/>
                    <a:pt x="246343" y="123658"/>
                  </a:cubicBezTo>
                  <a:cubicBezTo>
                    <a:pt x="247651" y="126332"/>
                    <a:pt x="246343" y="129006"/>
                    <a:pt x="243727" y="130342"/>
                  </a:cubicBezTo>
                  <a:cubicBezTo>
                    <a:pt x="188787" y="163763"/>
                    <a:pt x="188787" y="163763"/>
                    <a:pt x="188787" y="163763"/>
                  </a:cubicBezTo>
                  <a:cubicBezTo>
                    <a:pt x="190095" y="165100"/>
                    <a:pt x="190095" y="167774"/>
                    <a:pt x="190095" y="169111"/>
                  </a:cubicBezTo>
                  <a:cubicBezTo>
                    <a:pt x="190095" y="181142"/>
                    <a:pt x="180938" y="190500"/>
                    <a:pt x="169165" y="190500"/>
                  </a:cubicBezTo>
                  <a:cubicBezTo>
                    <a:pt x="157392" y="190500"/>
                    <a:pt x="148235" y="181142"/>
                    <a:pt x="148235" y="169111"/>
                  </a:cubicBezTo>
                  <a:cubicBezTo>
                    <a:pt x="91987" y="135690"/>
                    <a:pt x="91987" y="135690"/>
                    <a:pt x="91987" y="135690"/>
                  </a:cubicBezTo>
                  <a:cubicBezTo>
                    <a:pt x="86754" y="133016"/>
                    <a:pt x="84138" y="126332"/>
                    <a:pt x="88063" y="120984"/>
                  </a:cubicBezTo>
                  <a:cubicBezTo>
                    <a:pt x="90679" y="115637"/>
                    <a:pt x="97219" y="114300"/>
                    <a:pt x="102452" y="116974"/>
                  </a:cubicBezTo>
                  <a:close/>
                  <a:moveTo>
                    <a:pt x="159317" y="22225"/>
                  </a:moveTo>
                  <a:cubicBezTo>
                    <a:pt x="86817" y="27469"/>
                    <a:pt x="27498" y="86469"/>
                    <a:pt x="22225" y="158580"/>
                  </a:cubicBezTo>
                  <a:cubicBezTo>
                    <a:pt x="22225" y="158580"/>
                    <a:pt x="22225" y="158580"/>
                    <a:pt x="43316" y="158580"/>
                  </a:cubicBezTo>
                  <a:cubicBezTo>
                    <a:pt x="43316" y="158580"/>
                    <a:pt x="43316" y="158580"/>
                    <a:pt x="43316" y="179558"/>
                  </a:cubicBezTo>
                  <a:cubicBezTo>
                    <a:pt x="43316" y="179558"/>
                    <a:pt x="43316" y="179558"/>
                    <a:pt x="22225" y="179558"/>
                  </a:cubicBezTo>
                  <a:cubicBezTo>
                    <a:pt x="27498" y="251669"/>
                    <a:pt x="86817" y="310669"/>
                    <a:pt x="159317" y="315913"/>
                  </a:cubicBezTo>
                  <a:cubicBezTo>
                    <a:pt x="159317" y="315913"/>
                    <a:pt x="159317" y="315913"/>
                    <a:pt x="159317" y="294936"/>
                  </a:cubicBezTo>
                  <a:cubicBezTo>
                    <a:pt x="159317" y="294936"/>
                    <a:pt x="159317" y="294936"/>
                    <a:pt x="180408" y="294936"/>
                  </a:cubicBezTo>
                  <a:cubicBezTo>
                    <a:pt x="180408" y="294936"/>
                    <a:pt x="180408" y="294936"/>
                    <a:pt x="180408" y="315913"/>
                  </a:cubicBezTo>
                  <a:cubicBezTo>
                    <a:pt x="252909" y="310669"/>
                    <a:pt x="312227" y="251669"/>
                    <a:pt x="317500" y="179558"/>
                  </a:cubicBezTo>
                  <a:cubicBezTo>
                    <a:pt x="317500" y="179558"/>
                    <a:pt x="317500" y="179558"/>
                    <a:pt x="296409" y="179558"/>
                  </a:cubicBezTo>
                  <a:cubicBezTo>
                    <a:pt x="296409" y="179558"/>
                    <a:pt x="296409" y="179558"/>
                    <a:pt x="296409" y="158580"/>
                  </a:cubicBezTo>
                  <a:cubicBezTo>
                    <a:pt x="296409" y="158580"/>
                    <a:pt x="296409" y="158580"/>
                    <a:pt x="317500" y="158580"/>
                  </a:cubicBezTo>
                  <a:cubicBezTo>
                    <a:pt x="312227" y="86469"/>
                    <a:pt x="252909" y="27469"/>
                    <a:pt x="180408" y="22225"/>
                  </a:cubicBezTo>
                  <a:cubicBezTo>
                    <a:pt x="180408" y="22225"/>
                    <a:pt x="180408" y="22225"/>
                    <a:pt x="180408" y="43202"/>
                  </a:cubicBezTo>
                  <a:cubicBezTo>
                    <a:pt x="180408" y="43202"/>
                    <a:pt x="180408" y="43202"/>
                    <a:pt x="159317" y="43202"/>
                  </a:cubicBezTo>
                  <a:cubicBezTo>
                    <a:pt x="159317" y="43202"/>
                    <a:pt x="159317" y="43202"/>
                    <a:pt x="159317" y="22225"/>
                  </a:cubicBezTo>
                  <a:close/>
                  <a:moveTo>
                    <a:pt x="169069" y="0"/>
                  </a:moveTo>
                  <a:cubicBezTo>
                    <a:pt x="262443" y="0"/>
                    <a:pt x="338138" y="75695"/>
                    <a:pt x="338138" y="169069"/>
                  </a:cubicBezTo>
                  <a:cubicBezTo>
                    <a:pt x="338138" y="262443"/>
                    <a:pt x="262443" y="338138"/>
                    <a:pt x="169069" y="338138"/>
                  </a:cubicBezTo>
                  <a:cubicBezTo>
                    <a:pt x="75695" y="338138"/>
                    <a:pt x="0" y="262443"/>
                    <a:pt x="0" y="169069"/>
                  </a:cubicBezTo>
                  <a:cubicBezTo>
                    <a:pt x="0" y="75695"/>
                    <a:pt x="75695" y="0"/>
                    <a:pt x="169069"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sp>
        <p:nvSpPr>
          <p:cNvPr id="40" name="文本框 14"/>
          <p:cNvSpPr txBox="1"/>
          <p:nvPr/>
        </p:nvSpPr>
        <p:spPr>
          <a:xfrm>
            <a:off x="5294217" y="2602133"/>
            <a:ext cx="1161993" cy="369332"/>
          </a:xfrm>
          <a:prstGeom prst="rect">
            <a:avLst/>
          </a:prstGeom>
          <a:noFill/>
        </p:spPr>
        <p:txBody>
          <a:bodyPr wrap="square" rtlCol="0">
            <a:spAutoFit/>
            <a:scene3d>
              <a:camera prst="orthographicFront"/>
              <a:lightRig rig="threePt" dir="t"/>
            </a:scene3d>
            <a:sp3d contourW="12700"/>
          </a:bodyPr>
          <a:lstStyle>
            <a:defPPr>
              <a:defRPr lang="zh-CN"/>
            </a:defPPr>
            <a:lvl1pPr marR="0" lvl="0" algn="ctr" fontAlgn="auto">
              <a:lnSpc>
                <a:spcPct val="100000"/>
              </a:lnSpc>
              <a:spcBef>
                <a:spcPts val="0"/>
              </a:spcBef>
              <a:spcAft>
                <a:spcPts val="0"/>
              </a:spcAft>
              <a:buClrTx/>
              <a:buSzTx/>
              <a:tabLst/>
              <a:defRPr kumimoji="0" b="1" i="0" u="none" strike="noStrike" cap="none" spc="0" normalizeH="0" baseline="0">
                <a:ln>
                  <a:noFill/>
                </a:ln>
                <a:solidFill>
                  <a:schemeClr val="tx1">
                    <a:lumMod val="65000"/>
                    <a:lumOff val="35000"/>
                  </a:schemeClr>
                </a:solidFill>
                <a:effectLst/>
                <a:uLnTx/>
                <a:uFillTx/>
                <a:latin typeface="Arial"/>
                <a:ea typeface="微软雅黑"/>
              </a:defRPr>
            </a:lvl1pPr>
          </a:lstStyle>
          <a:p>
            <a:r>
              <a:rPr lang="zh-CN" altLang="en-US" dirty="0" smtClean="0"/>
              <a:t>视</a:t>
            </a:r>
            <a:r>
              <a:rPr lang="en-US" altLang="zh-CN" dirty="0" smtClean="0"/>
              <a:t>-</a:t>
            </a:r>
            <a:r>
              <a:rPr lang="zh-CN" altLang="en-US" dirty="0"/>
              <a:t>听</a:t>
            </a:r>
            <a:endParaRPr lang="zh-CN" altLang="en-US" dirty="0"/>
          </a:p>
        </p:txBody>
      </p:sp>
      <p:sp>
        <p:nvSpPr>
          <p:cNvPr id="41" name="文本框 14"/>
          <p:cNvSpPr txBox="1"/>
          <p:nvPr/>
        </p:nvSpPr>
        <p:spPr>
          <a:xfrm>
            <a:off x="3236492" y="2602133"/>
            <a:ext cx="1161993" cy="369332"/>
          </a:xfrm>
          <a:prstGeom prst="rect">
            <a:avLst/>
          </a:prstGeom>
          <a:noFill/>
        </p:spPr>
        <p:txBody>
          <a:bodyPr wrap="square" rtlCol="0">
            <a:spAutoFit/>
            <a:scene3d>
              <a:camera prst="orthographicFront"/>
              <a:lightRig rig="threePt" dir="t"/>
            </a:scene3d>
            <a:sp3d contourW="12700"/>
          </a:bodyPr>
          <a:lstStyle>
            <a:defPPr>
              <a:defRPr lang="zh-CN"/>
            </a:defPPr>
            <a:lvl1pPr marR="0" lvl="0" algn="ctr" fontAlgn="auto">
              <a:lnSpc>
                <a:spcPct val="100000"/>
              </a:lnSpc>
              <a:spcBef>
                <a:spcPts val="0"/>
              </a:spcBef>
              <a:spcAft>
                <a:spcPts val="0"/>
              </a:spcAft>
              <a:buClrTx/>
              <a:buSzTx/>
              <a:tabLst/>
              <a:defRPr kumimoji="0" b="1" i="0" u="none" strike="noStrike" cap="none" spc="0" normalizeH="0" baseline="0">
                <a:ln>
                  <a:noFill/>
                </a:ln>
                <a:solidFill>
                  <a:schemeClr val="tx1">
                    <a:lumMod val="65000"/>
                    <a:lumOff val="35000"/>
                  </a:schemeClr>
                </a:solidFill>
                <a:effectLst/>
                <a:uLnTx/>
                <a:uFillTx/>
                <a:latin typeface="Arial"/>
                <a:ea typeface="微软雅黑"/>
              </a:defRPr>
            </a:lvl1pPr>
          </a:lstStyle>
          <a:p>
            <a:r>
              <a:rPr lang="zh-CN" altLang="en-US" dirty="0" smtClean="0"/>
              <a:t>视</a:t>
            </a:r>
            <a:r>
              <a:rPr lang="en-US" altLang="zh-CN" dirty="0" smtClean="0"/>
              <a:t>-</a:t>
            </a:r>
            <a:r>
              <a:rPr lang="zh-CN" altLang="en-US" dirty="0" smtClean="0"/>
              <a:t>视</a:t>
            </a:r>
            <a:endParaRPr lang="zh-CN" altLang="en-US" dirty="0"/>
          </a:p>
        </p:txBody>
      </p:sp>
      <p:sp>
        <p:nvSpPr>
          <p:cNvPr id="42" name="文本框 14"/>
          <p:cNvSpPr txBox="1"/>
          <p:nvPr/>
        </p:nvSpPr>
        <p:spPr>
          <a:xfrm>
            <a:off x="9519528" y="2596210"/>
            <a:ext cx="1161993" cy="369332"/>
          </a:xfrm>
          <a:prstGeom prst="rect">
            <a:avLst/>
          </a:prstGeom>
          <a:noFill/>
        </p:spPr>
        <p:txBody>
          <a:bodyPr wrap="square" rtlCol="0">
            <a:spAutoFit/>
            <a:scene3d>
              <a:camera prst="orthographicFront"/>
              <a:lightRig rig="threePt" dir="t"/>
            </a:scene3d>
            <a:sp3d contourW="12700"/>
          </a:bodyPr>
          <a:lstStyle>
            <a:defPPr>
              <a:defRPr lang="zh-CN"/>
            </a:defPPr>
            <a:lvl1pPr marR="0" lvl="0" algn="ctr" fontAlgn="auto">
              <a:lnSpc>
                <a:spcPct val="100000"/>
              </a:lnSpc>
              <a:spcBef>
                <a:spcPts val="0"/>
              </a:spcBef>
              <a:spcAft>
                <a:spcPts val="0"/>
              </a:spcAft>
              <a:buClrTx/>
              <a:buSzTx/>
              <a:tabLst/>
              <a:defRPr kumimoji="0" b="1" i="0" u="none" strike="noStrike" cap="none" spc="0" normalizeH="0" baseline="0">
                <a:ln>
                  <a:noFill/>
                </a:ln>
                <a:solidFill>
                  <a:schemeClr val="tx1">
                    <a:lumMod val="65000"/>
                    <a:lumOff val="35000"/>
                  </a:schemeClr>
                </a:solidFill>
                <a:effectLst/>
                <a:uLnTx/>
                <a:uFillTx/>
                <a:latin typeface="Arial"/>
                <a:ea typeface="微软雅黑"/>
              </a:defRPr>
            </a:lvl1pPr>
          </a:lstStyle>
          <a:p>
            <a:r>
              <a:rPr lang="zh-CN" altLang="en-US" dirty="0"/>
              <a:t>听</a:t>
            </a:r>
            <a:r>
              <a:rPr lang="en-US" altLang="zh-CN" dirty="0" smtClean="0"/>
              <a:t>-</a:t>
            </a:r>
            <a:r>
              <a:rPr lang="zh-CN" altLang="en-US" dirty="0" smtClean="0"/>
              <a:t>视</a:t>
            </a:r>
            <a:endParaRPr lang="zh-CN" altLang="en-US" dirty="0"/>
          </a:p>
        </p:txBody>
      </p:sp>
      <p:sp>
        <p:nvSpPr>
          <p:cNvPr id="43" name="文本框 14"/>
          <p:cNvSpPr txBox="1"/>
          <p:nvPr/>
        </p:nvSpPr>
        <p:spPr>
          <a:xfrm>
            <a:off x="1558751" y="1120613"/>
            <a:ext cx="9122770" cy="1354217"/>
          </a:xfrm>
          <a:prstGeom prst="rect">
            <a:avLst/>
          </a:prstGeom>
          <a:noFill/>
        </p:spPr>
        <p:txBody>
          <a:bodyPr wrap="square" rtlCol="0">
            <a:spAutoFit/>
            <a:scene3d>
              <a:camera prst="orthographicFront"/>
              <a:lightRig rig="threePt" dir="t"/>
            </a:scene3d>
            <a:sp3d contourW="12700"/>
          </a:bodyPr>
          <a:lstStyle>
            <a:defPPr>
              <a:defRPr lang="zh-CN"/>
            </a:defPPr>
            <a:lvl1pPr marR="0" lvl="0" algn="ctr" fontAlgn="auto">
              <a:lnSpc>
                <a:spcPct val="100000"/>
              </a:lnSpc>
              <a:spcBef>
                <a:spcPts val="0"/>
              </a:spcBef>
              <a:spcAft>
                <a:spcPts val="0"/>
              </a:spcAft>
              <a:buClrTx/>
              <a:buSzTx/>
              <a:tabLst/>
              <a:defRPr kumimoji="0" b="1" i="0" u="none" strike="noStrike" cap="none" spc="0" normalizeH="0" baseline="0">
                <a:ln>
                  <a:noFill/>
                </a:ln>
                <a:solidFill>
                  <a:schemeClr val="tx1">
                    <a:lumMod val="65000"/>
                    <a:lumOff val="35000"/>
                  </a:schemeClr>
                </a:solidFill>
                <a:effectLst/>
                <a:uLnTx/>
                <a:uFillTx/>
                <a:latin typeface="Arial"/>
                <a:ea typeface="微软雅黑"/>
              </a:defRPr>
            </a:lvl1pPr>
          </a:lstStyle>
          <a:p>
            <a:pPr algn="l"/>
            <a:r>
              <a:rPr lang="zh-CN" altLang="en-US" sz="2800" dirty="0" smtClean="0"/>
              <a:t>任务要求</a:t>
            </a:r>
            <a:r>
              <a:rPr lang="zh-CN" altLang="en-US" dirty="0" smtClean="0"/>
              <a:t>：被试按随机顺序做完四个处理组的实验，每组共有</a:t>
            </a:r>
            <a:r>
              <a:rPr lang="en-US" altLang="zh-CN" dirty="0" smtClean="0"/>
              <a:t>30</a:t>
            </a:r>
            <a:r>
              <a:rPr lang="zh-CN" altLang="en-US" dirty="0" smtClean="0"/>
              <a:t>对已经配对的词。被试首先通过一段视觉或者听觉材料学习一遍</a:t>
            </a:r>
            <a:r>
              <a:rPr lang="en-US" altLang="zh-CN" dirty="0" smtClean="0"/>
              <a:t>30</a:t>
            </a:r>
            <a:r>
              <a:rPr lang="zh-CN" altLang="en-US" dirty="0" smtClean="0"/>
              <a:t>对配对词（阈上刺激），再观看或听一段视频或音乐，其中包含作为阈下刺激出现的该</a:t>
            </a:r>
            <a:r>
              <a:rPr lang="en-US" altLang="zh-CN" dirty="0" smtClean="0"/>
              <a:t>30</a:t>
            </a:r>
            <a:r>
              <a:rPr lang="zh-CN" altLang="en-US" dirty="0" smtClean="0"/>
              <a:t>个词。每组</a:t>
            </a:r>
            <a:r>
              <a:rPr lang="en-US" altLang="zh-CN" dirty="0" smtClean="0"/>
              <a:t>30</a:t>
            </a:r>
            <a:r>
              <a:rPr lang="zh-CN" altLang="en-US" dirty="0" smtClean="0"/>
              <a:t>个词不同。完成一组实验之后要求被试完成测试：给出配对词中的一个，要求默写出另一个。</a:t>
            </a:r>
            <a:endParaRPr lang="en-US" altLang="zh-CN" dirty="0" smtClean="0"/>
          </a:p>
        </p:txBody>
      </p:sp>
      <p:grpSp>
        <p:nvGrpSpPr>
          <p:cNvPr id="52" name="组合 51"/>
          <p:cNvGrpSpPr/>
          <p:nvPr/>
        </p:nvGrpSpPr>
        <p:grpSpPr>
          <a:xfrm>
            <a:off x="3013364" y="3959610"/>
            <a:ext cx="1631372" cy="2202199"/>
            <a:chOff x="3013364" y="3959610"/>
            <a:chExt cx="1631372" cy="2202199"/>
          </a:xfrm>
        </p:grpSpPr>
        <p:cxnSp>
          <p:nvCxnSpPr>
            <p:cNvPr id="11" name="直接连接符 10"/>
            <p:cNvCxnSpPr>
              <a:stCxn id="6" idx="4"/>
            </p:cNvCxnSpPr>
            <p:nvPr/>
          </p:nvCxnSpPr>
          <p:spPr>
            <a:xfrm>
              <a:off x="3817489" y="3959610"/>
              <a:ext cx="0" cy="414963"/>
            </a:xfrm>
            <a:prstGeom prst="line">
              <a:avLst/>
            </a:prstGeom>
          </p:spPr>
          <p:style>
            <a:lnRef idx="1">
              <a:schemeClr val="accent1"/>
            </a:lnRef>
            <a:fillRef idx="0">
              <a:schemeClr val="accent1"/>
            </a:fillRef>
            <a:effectRef idx="0">
              <a:schemeClr val="accent1"/>
            </a:effectRef>
            <a:fontRef idx="minor">
              <a:schemeClr val="tx1"/>
            </a:fontRef>
          </p:style>
        </p:cxnSp>
        <p:sp>
          <p:nvSpPr>
            <p:cNvPr id="13" name="圆角矩形 12"/>
            <p:cNvSpPr/>
            <p:nvPr/>
          </p:nvSpPr>
          <p:spPr>
            <a:xfrm>
              <a:off x="3013364" y="4374573"/>
              <a:ext cx="1631372" cy="5715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视觉呈现</a:t>
              </a:r>
              <a:endParaRPr lang="zh-CN" altLang="en-US" dirty="0">
                <a:solidFill>
                  <a:schemeClr val="tx1"/>
                </a:solidFill>
              </a:endParaRPr>
            </a:p>
          </p:txBody>
        </p:sp>
        <p:cxnSp>
          <p:nvCxnSpPr>
            <p:cNvPr id="16" name="直接连接符 15"/>
            <p:cNvCxnSpPr>
              <a:stCxn id="13" idx="2"/>
            </p:cNvCxnSpPr>
            <p:nvPr/>
          </p:nvCxnSpPr>
          <p:spPr>
            <a:xfrm flipH="1">
              <a:off x="3817492" y="4946073"/>
              <a:ext cx="11558" cy="633845"/>
            </a:xfrm>
            <a:prstGeom prst="line">
              <a:avLst/>
            </a:prstGeom>
          </p:spPr>
          <p:style>
            <a:lnRef idx="1">
              <a:schemeClr val="accent1"/>
            </a:lnRef>
            <a:fillRef idx="0">
              <a:schemeClr val="accent1"/>
            </a:fillRef>
            <a:effectRef idx="0">
              <a:schemeClr val="accent1"/>
            </a:effectRef>
            <a:fontRef idx="minor">
              <a:schemeClr val="tx1"/>
            </a:fontRef>
          </p:style>
        </p:cxnSp>
        <p:sp>
          <p:nvSpPr>
            <p:cNvPr id="20" name="圆角矩形 19"/>
            <p:cNvSpPr/>
            <p:nvPr/>
          </p:nvSpPr>
          <p:spPr>
            <a:xfrm>
              <a:off x="3013364" y="5579918"/>
              <a:ext cx="1631372" cy="58189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词闪现在视频中</a:t>
              </a:r>
              <a:endParaRPr lang="zh-CN" altLang="en-US" dirty="0">
                <a:solidFill>
                  <a:schemeClr val="tx1"/>
                </a:solidFill>
              </a:endParaRPr>
            </a:p>
          </p:txBody>
        </p:sp>
      </p:grpSp>
      <p:sp>
        <p:nvSpPr>
          <p:cNvPr id="50" name="圆角矩形 49"/>
          <p:cNvSpPr/>
          <p:nvPr/>
        </p:nvSpPr>
        <p:spPr>
          <a:xfrm>
            <a:off x="124863" y="4384963"/>
            <a:ext cx="2161137" cy="56111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阈上刺激：学习</a:t>
            </a:r>
            <a:r>
              <a:rPr lang="en-US" altLang="zh-CN" dirty="0" smtClean="0">
                <a:solidFill>
                  <a:schemeClr val="tx1"/>
                </a:solidFill>
              </a:rPr>
              <a:t>30</a:t>
            </a:r>
            <a:r>
              <a:rPr lang="zh-CN" altLang="en-US" dirty="0" smtClean="0">
                <a:solidFill>
                  <a:schemeClr val="tx1"/>
                </a:solidFill>
              </a:rPr>
              <a:t>组配对词材料</a:t>
            </a:r>
            <a:endParaRPr lang="zh-CN" altLang="en-US" dirty="0">
              <a:solidFill>
                <a:schemeClr val="tx1"/>
              </a:solidFill>
            </a:endParaRPr>
          </a:p>
        </p:txBody>
      </p:sp>
      <p:sp>
        <p:nvSpPr>
          <p:cNvPr id="51" name="圆角矩形 50"/>
          <p:cNvSpPr/>
          <p:nvPr/>
        </p:nvSpPr>
        <p:spPr>
          <a:xfrm>
            <a:off x="1" y="5579918"/>
            <a:ext cx="2605202" cy="58189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阈下刺激：包含</a:t>
            </a:r>
            <a:r>
              <a:rPr lang="en-US" altLang="zh-CN" dirty="0" smtClean="0">
                <a:solidFill>
                  <a:schemeClr val="tx1"/>
                </a:solidFill>
              </a:rPr>
              <a:t>30</a:t>
            </a:r>
            <a:r>
              <a:rPr lang="zh-CN" altLang="en-US" dirty="0" smtClean="0">
                <a:solidFill>
                  <a:schemeClr val="tx1"/>
                </a:solidFill>
              </a:rPr>
              <a:t>组配对词阈下刺激的视频</a:t>
            </a:r>
            <a:endParaRPr lang="zh-CN" altLang="en-US" dirty="0">
              <a:solidFill>
                <a:schemeClr val="tx1"/>
              </a:solidFill>
            </a:endParaRPr>
          </a:p>
        </p:txBody>
      </p:sp>
      <p:grpSp>
        <p:nvGrpSpPr>
          <p:cNvPr id="53" name="组合 52"/>
          <p:cNvGrpSpPr/>
          <p:nvPr/>
        </p:nvGrpSpPr>
        <p:grpSpPr>
          <a:xfrm>
            <a:off x="5059528" y="3973909"/>
            <a:ext cx="1631372" cy="2202199"/>
            <a:chOff x="3013364" y="3959610"/>
            <a:chExt cx="1631372" cy="2202199"/>
          </a:xfrm>
        </p:grpSpPr>
        <p:cxnSp>
          <p:nvCxnSpPr>
            <p:cNvPr id="54" name="直接连接符 53"/>
            <p:cNvCxnSpPr/>
            <p:nvPr/>
          </p:nvCxnSpPr>
          <p:spPr>
            <a:xfrm>
              <a:off x="3817489" y="3959610"/>
              <a:ext cx="0" cy="414963"/>
            </a:xfrm>
            <a:prstGeom prst="line">
              <a:avLst/>
            </a:prstGeom>
          </p:spPr>
          <p:style>
            <a:lnRef idx="1">
              <a:schemeClr val="accent1"/>
            </a:lnRef>
            <a:fillRef idx="0">
              <a:schemeClr val="accent1"/>
            </a:fillRef>
            <a:effectRef idx="0">
              <a:schemeClr val="accent1"/>
            </a:effectRef>
            <a:fontRef idx="minor">
              <a:schemeClr val="tx1"/>
            </a:fontRef>
          </p:style>
        </p:cxnSp>
        <p:sp>
          <p:nvSpPr>
            <p:cNvPr id="55" name="圆角矩形 54"/>
            <p:cNvSpPr/>
            <p:nvPr/>
          </p:nvSpPr>
          <p:spPr>
            <a:xfrm>
              <a:off x="3013364" y="4374573"/>
              <a:ext cx="1631372" cy="5715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视觉呈现</a:t>
              </a:r>
              <a:endParaRPr lang="zh-CN" altLang="en-US" dirty="0">
                <a:solidFill>
                  <a:schemeClr val="tx1"/>
                </a:solidFill>
              </a:endParaRPr>
            </a:p>
          </p:txBody>
        </p:sp>
        <p:cxnSp>
          <p:nvCxnSpPr>
            <p:cNvPr id="56" name="直接连接符 55"/>
            <p:cNvCxnSpPr>
              <a:stCxn id="55" idx="2"/>
            </p:cNvCxnSpPr>
            <p:nvPr/>
          </p:nvCxnSpPr>
          <p:spPr>
            <a:xfrm flipH="1">
              <a:off x="3817492" y="4946073"/>
              <a:ext cx="11558" cy="633845"/>
            </a:xfrm>
            <a:prstGeom prst="line">
              <a:avLst/>
            </a:prstGeom>
          </p:spPr>
          <p:style>
            <a:lnRef idx="1">
              <a:schemeClr val="accent1"/>
            </a:lnRef>
            <a:fillRef idx="0">
              <a:schemeClr val="accent1"/>
            </a:fillRef>
            <a:effectRef idx="0">
              <a:schemeClr val="accent1"/>
            </a:effectRef>
            <a:fontRef idx="minor">
              <a:schemeClr val="tx1"/>
            </a:fontRef>
          </p:style>
        </p:cxnSp>
        <p:sp>
          <p:nvSpPr>
            <p:cNvPr id="57" name="圆角矩形 56"/>
            <p:cNvSpPr/>
            <p:nvPr/>
          </p:nvSpPr>
          <p:spPr>
            <a:xfrm>
              <a:off x="3013364" y="5579918"/>
              <a:ext cx="1631372" cy="58189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词出现在视频音乐中</a:t>
              </a:r>
              <a:endParaRPr lang="zh-CN" altLang="en-US" dirty="0">
                <a:solidFill>
                  <a:schemeClr val="tx1"/>
                </a:solidFill>
              </a:endParaRPr>
            </a:p>
          </p:txBody>
        </p:sp>
      </p:grpSp>
      <p:grpSp>
        <p:nvGrpSpPr>
          <p:cNvPr id="58" name="组合 57"/>
          <p:cNvGrpSpPr/>
          <p:nvPr/>
        </p:nvGrpSpPr>
        <p:grpSpPr>
          <a:xfrm>
            <a:off x="7122303" y="3959610"/>
            <a:ext cx="1631372" cy="2202199"/>
            <a:chOff x="3013364" y="3959610"/>
            <a:chExt cx="1631372" cy="2202199"/>
          </a:xfrm>
        </p:grpSpPr>
        <p:cxnSp>
          <p:nvCxnSpPr>
            <p:cNvPr id="59" name="直接连接符 58"/>
            <p:cNvCxnSpPr/>
            <p:nvPr/>
          </p:nvCxnSpPr>
          <p:spPr>
            <a:xfrm>
              <a:off x="3817489" y="3959610"/>
              <a:ext cx="0" cy="414963"/>
            </a:xfrm>
            <a:prstGeom prst="line">
              <a:avLst/>
            </a:prstGeom>
          </p:spPr>
          <p:style>
            <a:lnRef idx="1">
              <a:schemeClr val="accent1"/>
            </a:lnRef>
            <a:fillRef idx="0">
              <a:schemeClr val="accent1"/>
            </a:fillRef>
            <a:effectRef idx="0">
              <a:schemeClr val="accent1"/>
            </a:effectRef>
            <a:fontRef idx="minor">
              <a:schemeClr val="tx1"/>
            </a:fontRef>
          </p:style>
        </p:cxnSp>
        <p:sp>
          <p:nvSpPr>
            <p:cNvPr id="60" name="圆角矩形 59"/>
            <p:cNvSpPr/>
            <p:nvPr/>
          </p:nvSpPr>
          <p:spPr>
            <a:xfrm>
              <a:off x="3013364" y="4374573"/>
              <a:ext cx="1631372" cy="5715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听觉</a:t>
              </a:r>
              <a:r>
                <a:rPr lang="zh-CN" altLang="en-US" dirty="0" smtClean="0">
                  <a:solidFill>
                    <a:schemeClr val="tx1"/>
                  </a:solidFill>
                </a:rPr>
                <a:t>呈现</a:t>
              </a:r>
              <a:endParaRPr lang="zh-CN" altLang="en-US" dirty="0">
                <a:solidFill>
                  <a:schemeClr val="tx1"/>
                </a:solidFill>
              </a:endParaRPr>
            </a:p>
          </p:txBody>
        </p:sp>
        <p:cxnSp>
          <p:nvCxnSpPr>
            <p:cNvPr id="61" name="直接连接符 60"/>
            <p:cNvCxnSpPr>
              <a:stCxn id="60" idx="2"/>
            </p:cNvCxnSpPr>
            <p:nvPr/>
          </p:nvCxnSpPr>
          <p:spPr>
            <a:xfrm flipH="1">
              <a:off x="3817492" y="4946073"/>
              <a:ext cx="11558" cy="633845"/>
            </a:xfrm>
            <a:prstGeom prst="line">
              <a:avLst/>
            </a:prstGeom>
          </p:spPr>
          <p:style>
            <a:lnRef idx="1">
              <a:schemeClr val="accent1"/>
            </a:lnRef>
            <a:fillRef idx="0">
              <a:schemeClr val="accent1"/>
            </a:fillRef>
            <a:effectRef idx="0">
              <a:schemeClr val="accent1"/>
            </a:effectRef>
            <a:fontRef idx="minor">
              <a:schemeClr val="tx1"/>
            </a:fontRef>
          </p:style>
        </p:cxnSp>
        <p:sp>
          <p:nvSpPr>
            <p:cNvPr id="62" name="圆角矩形 61"/>
            <p:cNvSpPr/>
            <p:nvPr/>
          </p:nvSpPr>
          <p:spPr>
            <a:xfrm>
              <a:off x="3013364" y="5579918"/>
              <a:ext cx="1631372" cy="58189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词出现在视频音乐中</a:t>
              </a:r>
              <a:endParaRPr lang="zh-CN" altLang="en-US" dirty="0">
                <a:solidFill>
                  <a:schemeClr val="tx1"/>
                </a:solidFill>
              </a:endParaRPr>
            </a:p>
          </p:txBody>
        </p:sp>
      </p:grpSp>
      <p:grpSp>
        <p:nvGrpSpPr>
          <p:cNvPr id="63" name="组合 62"/>
          <p:cNvGrpSpPr/>
          <p:nvPr/>
        </p:nvGrpSpPr>
        <p:grpSpPr>
          <a:xfrm>
            <a:off x="9284839" y="3973909"/>
            <a:ext cx="1631372" cy="2202199"/>
            <a:chOff x="3013364" y="3959610"/>
            <a:chExt cx="1631372" cy="2202199"/>
          </a:xfrm>
        </p:grpSpPr>
        <p:cxnSp>
          <p:nvCxnSpPr>
            <p:cNvPr id="64" name="直接连接符 63"/>
            <p:cNvCxnSpPr/>
            <p:nvPr/>
          </p:nvCxnSpPr>
          <p:spPr>
            <a:xfrm>
              <a:off x="3817489" y="3959610"/>
              <a:ext cx="0" cy="414963"/>
            </a:xfrm>
            <a:prstGeom prst="line">
              <a:avLst/>
            </a:prstGeom>
          </p:spPr>
          <p:style>
            <a:lnRef idx="1">
              <a:schemeClr val="accent1"/>
            </a:lnRef>
            <a:fillRef idx="0">
              <a:schemeClr val="accent1"/>
            </a:fillRef>
            <a:effectRef idx="0">
              <a:schemeClr val="accent1"/>
            </a:effectRef>
            <a:fontRef idx="minor">
              <a:schemeClr val="tx1"/>
            </a:fontRef>
          </p:style>
        </p:cxnSp>
        <p:sp>
          <p:nvSpPr>
            <p:cNvPr id="65" name="圆角矩形 64"/>
            <p:cNvSpPr/>
            <p:nvPr/>
          </p:nvSpPr>
          <p:spPr>
            <a:xfrm>
              <a:off x="3013364" y="4374573"/>
              <a:ext cx="1631372" cy="5715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听觉</a:t>
              </a:r>
              <a:r>
                <a:rPr lang="zh-CN" altLang="en-US" dirty="0" smtClean="0">
                  <a:solidFill>
                    <a:schemeClr val="tx1"/>
                  </a:solidFill>
                </a:rPr>
                <a:t>呈现</a:t>
              </a:r>
              <a:endParaRPr lang="zh-CN" altLang="en-US" dirty="0">
                <a:solidFill>
                  <a:schemeClr val="tx1"/>
                </a:solidFill>
              </a:endParaRPr>
            </a:p>
          </p:txBody>
        </p:sp>
        <p:cxnSp>
          <p:nvCxnSpPr>
            <p:cNvPr id="66" name="直接连接符 65"/>
            <p:cNvCxnSpPr>
              <a:stCxn id="65" idx="2"/>
            </p:cNvCxnSpPr>
            <p:nvPr/>
          </p:nvCxnSpPr>
          <p:spPr>
            <a:xfrm flipH="1">
              <a:off x="3817492" y="4946073"/>
              <a:ext cx="11558" cy="633845"/>
            </a:xfrm>
            <a:prstGeom prst="line">
              <a:avLst/>
            </a:prstGeom>
          </p:spPr>
          <p:style>
            <a:lnRef idx="1">
              <a:schemeClr val="accent1"/>
            </a:lnRef>
            <a:fillRef idx="0">
              <a:schemeClr val="accent1"/>
            </a:fillRef>
            <a:effectRef idx="0">
              <a:schemeClr val="accent1"/>
            </a:effectRef>
            <a:fontRef idx="minor">
              <a:schemeClr val="tx1"/>
            </a:fontRef>
          </p:style>
        </p:cxnSp>
        <p:sp>
          <p:nvSpPr>
            <p:cNvPr id="67" name="圆角矩形 66"/>
            <p:cNvSpPr/>
            <p:nvPr/>
          </p:nvSpPr>
          <p:spPr>
            <a:xfrm>
              <a:off x="3013364" y="5579918"/>
              <a:ext cx="1631372" cy="58189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词闪现在视频中</a:t>
              </a:r>
              <a:endParaRPr lang="zh-CN" altLang="en-US" dirty="0">
                <a:solidFill>
                  <a:schemeClr val="tx1"/>
                </a:solidFill>
              </a:endParaRPr>
            </a:p>
          </p:txBody>
        </p:sp>
      </p:grpSp>
    </p:spTree>
    <p:extLst>
      <p:ext uri="{BB962C8B-B14F-4D97-AF65-F5344CB8AC3E}">
        <p14:creationId xmlns:p14="http://schemas.microsoft.com/office/powerpoint/2010/main" val="3056105719"/>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1000"/>
                                        <p:tgtEl>
                                          <p:spTgt spid="15"/>
                                        </p:tgtEl>
                                      </p:cBhvr>
                                    </p:animEffect>
                                    <p:anim calcmode="lin" valueType="num">
                                      <p:cBhvr>
                                        <p:cTn id="22" dur="1000" fill="hold"/>
                                        <p:tgtEl>
                                          <p:spTgt spid="15"/>
                                        </p:tgtEl>
                                        <p:attrNameLst>
                                          <p:attrName>ppt_x</p:attrName>
                                        </p:attrNameLst>
                                      </p:cBhvr>
                                      <p:tavLst>
                                        <p:tav tm="0">
                                          <p:val>
                                            <p:strVal val="#ppt_x"/>
                                          </p:val>
                                        </p:tav>
                                        <p:tav tm="100000">
                                          <p:val>
                                            <p:strVal val="#ppt_x"/>
                                          </p:val>
                                        </p:tav>
                                      </p:tavLst>
                                    </p:anim>
                                    <p:anim calcmode="lin" valueType="num">
                                      <p:cBhvr>
                                        <p:cTn id="23" dur="1000" fill="hold"/>
                                        <p:tgtEl>
                                          <p:spTgt spid="15"/>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1000"/>
                                        <p:tgtEl>
                                          <p:spTgt spid="40"/>
                                        </p:tgtEl>
                                      </p:cBhvr>
                                    </p:animEffect>
                                    <p:anim calcmode="lin" valueType="num">
                                      <p:cBhvr>
                                        <p:cTn id="27" dur="1000" fill="hold"/>
                                        <p:tgtEl>
                                          <p:spTgt spid="40"/>
                                        </p:tgtEl>
                                        <p:attrNameLst>
                                          <p:attrName>ppt_x</p:attrName>
                                        </p:attrNameLst>
                                      </p:cBhvr>
                                      <p:tavLst>
                                        <p:tav tm="0">
                                          <p:val>
                                            <p:strVal val="#ppt_x"/>
                                          </p:val>
                                        </p:tav>
                                        <p:tav tm="100000">
                                          <p:val>
                                            <p:strVal val="#ppt_x"/>
                                          </p:val>
                                        </p:tav>
                                      </p:tavLst>
                                    </p:anim>
                                    <p:anim calcmode="lin" valueType="num">
                                      <p:cBhvr>
                                        <p:cTn id="28" dur="1000" fill="hold"/>
                                        <p:tgtEl>
                                          <p:spTgt spid="40"/>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fade">
                                      <p:cBhvr>
                                        <p:cTn id="31" dur="1000"/>
                                        <p:tgtEl>
                                          <p:spTgt spid="41"/>
                                        </p:tgtEl>
                                      </p:cBhvr>
                                    </p:animEffect>
                                    <p:anim calcmode="lin" valueType="num">
                                      <p:cBhvr>
                                        <p:cTn id="32" dur="1000" fill="hold"/>
                                        <p:tgtEl>
                                          <p:spTgt spid="41"/>
                                        </p:tgtEl>
                                        <p:attrNameLst>
                                          <p:attrName>ppt_x</p:attrName>
                                        </p:attrNameLst>
                                      </p:cBhvr>
                                      <p:tavLst>
                                        <p:tav tm="0">
                                          <p:val>
                                            <p:strVal val="#ppt_x"/>
                                          </p:val>
                                        </p:tav>
                                        <p:tav tm="100000">
                                          <p:val>
                                            <p:strVal val="#ppt_x"/>
                                          </p:val>
                                        </p:tav>
                                      </p:tavLst>
                                    </p:anim>
                                    <p:anim calcmode="lin" valueType="num">
                                      <p:cBhvr>
                                        <p:cTn id="33" dur="1000" fill="hold"/>
                                        <p:tgtEl>
                                          <p:spTgt spid="41"/>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42"/>
                                        </p:tgtEl>
                                        <p:attrNameLst>
                                          <p:attrName>style.visibility</p:attrName>
                                        </p:attrNameLst>
                                      </p:cBhvr>
                                      <p:to>
                                        <p:strVal val="visible"/>
                                      </p:to>
                                    </p:set>
                                    <p:animEffect transition="in" filter="fade">
                                      <p:cBhvr>
                                        <p:cTn id="36" dur="1000"/>
                                        <p:tgtEl>
                                          <p:spTgt spid="42"/>
                                        </p:tgtEl>
                                      </p:cBhvr>
                                    </p:animEffect>
                                    <p:anim calcmode="lin" valueType="num">
                                      <p:cBhvr>
                                        <p:cTn id="37" dur="1000" fill="hold"/>
                                        <p:tgtEl>
                                          <p:spTgt spid="42"/>
                                        </p:tgtEl>
                                        <p:attrNameLst>
                                          <p:attrName>ppt_x</p:attrName>
                                        </p:attrNameLst>
                                      </p:cBhvr>
                                      <p:tavLst>
                                        <p:tav tm="0">
                                          <p:val>
                                            <p:strVal val="#ppt_x"/>
                                          </p:val>
                                        </p:tav>
                                        <p:tav tm="100000">
                                          <p:val>
                                            <p:strVal val="#ppt_x"/>
                                          </p:val>
                                        </p:tav>
                                      </p:tavLst>
                                    </p:anim>
                                    <p:anim calcmode="lin" valueType="num">
                                      <p:cBhvr>
                                        <p:cTn id="38" dur="1000" fill="hold"/>
                                        <p:tgtEl>
                                          <p:spTgt spid="42"/>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43"/>
                                        </p:tgtEl>
                                        <p:attrNameLst>
                                          <p:attrName>style.visibility</p:attrName>
                                        </p:attrNameLst>
                                      </p:cBhvr>
                                      <p:to>
                                        <p:strVal val="visible"/>
                                      </p:to>
                                    </p:set>
                                    <p:animEffect transition="in" filter="fade">
                                      <p:cBhvr>
                                        <p:cTn id="41" dur="1000"/>
                                        <p:tgtEl>
                                          <p:spTgt spid="43"/>
                                        </p:tgtEl>
                                      </p:cBhvr>
                                    </p:animEffect>
                                    <p:anim calcmode="lin" valueType="num">
                                      <p:cBhvr>
                                        <p:cTn id="42" dur="1000" fill="hold"/>
                                        <p:tgtEl>
                                          <p:spTgt spid="43"/>
                                        </p:tgtEl>
                                        <p:attrNameLst>
                                          <p:attrName>ppt_x</p:attrName>
                                        </p:attrNameLst>
                                      </p:cBhvr>
                                      <p:tavLst>
                                        <p:tav tm="0">
                                          <p:val>
                                            <p:strVal val="#ppt_x"/>
                                          </p:val>
                                        </p:tav>
                                        <p:tav tm="100000">
                                          <p:val>
                                            <p:strVal val="#ppt_x"/>
                                          </p:val>
                                        </p:tav>
                                      </p:tavLst>
                                    </p:anim>
                                    <p:anim calcmode="lin" valueType="num">
                                      <p:cBhvr>
                                        <p:cTn id="43"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5" grpId="0"/>
      <p:bldP spid="17" grpId="0"/>
      <p:bldP spid="40" grpId="0"/>
      <p:bldP spid="41" grpId="0"/>
      <p:bldP spid="42" grpId="0"/>
      <p:bldP spid="4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9617532" y="3753126"/>
            <a:ext cx="2228532" cy="2811940"/>
            <a:chOff x="4823608" y="2237050"/>
            <a:chExt cx="2653553" cy="3348228"/>
          </a:xfrm>
          <a:solidFill>
            <a:schemeClr val="accent1"/>
          </a:solidFill>
        </p:grpSpPr>
        <p:sp>
          <p:nvSpPr>
            <p:cNvPr id="59" name="Freeform: Shape 6"/>
            <p:cNvSpPr>
              <a:spLocks/>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lstStyle/>
            <a:p>
              <a:pPr algn="ctr"/>
              <a:endParaRPr>
                <a:solidFill>
                  <a:prstClr val="black"/>
                </a:solidFill>
              </a:endParaRPr>
            </a:p>
          </p:txBody>
        </p:sp>
        <p:sp>
          <p:nvSpPr>
            <p:cNvPr id="42" name="Freeform: Shape 7"/>
            <p:cNvSpPr>
              <a:spLocks/>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lstStyle/>
            <a:p>
              <a:pPr algn="ctr"/>
              <a:endParaRPr>
                <a:solidFill>
                  <a:prstClr val="black"/>
                </a:solidFill>
              </a:endParaRPr>
            </a:p>
          </p:txBody>
        </p:sp>
        <p:sp>
          <p:nvSpPr>
            <p:cNvPr id="43" name="Freeform: Shape 8"/>
            <p:cNvSpPr>
              <a:spLocks/>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lstStyle/>
            <a:p>
              <a:pPr algn="ctr"/>
              <a:endParaRPr>
                <a:solidFill>
                  <a:prstClr val="black"/>
                </a:solidFill>
              </a:endParaRPr>
            </a:p>
          </p:txBody>
        </p:sp>
        <p:sp>
          <p:nvSpPr>
            <p:cNvPr id="44" name="Freeform: Shape 9"/>
            <p:cNvSpPr>
              <a:spLocks/>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lstStyle/>
            <a:p>
              <a:pPr algn="ctr"/>
              <a:endParaRPr>
                <a:solidFill>
                  <a:prstClr val="black"/>
                </a:solidFill>
              </a:endParaRPr>
            </a:p>
          </p:txBody>
        </p:sp>
        <p:sp>
          <p:nvSpPr>
            <p:cNvPr id="45" name="Freeform: Shape 10"/>
            <p:cNvSpPr>
              <a:spLocks/>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lstStyle/>
            <a:p>
              <a:pPr algn="ctr"/>
              <a:endParaRPr>
                <a:solidFill>
                  <a:prstClr val="black"/>
                </a:solidFill>
              </a:endParaRPr>
            </a:p>
          </p:txBody>
        </p:sp>
        <p:sp>
          <p:nvSpPr>
            <p:cNvPr id="46" name="Freeform: Shape 11"/>
            <p:cNvSpPr>
              <a:spLocks/>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lstStyle/>
            <a:p>
              <a:pPr algn="ctr"/>
              <a:endParaRPr>
                <a:solidFill>
                  <a:prstClr val="black"/>
                </a:solidFill>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a:spLocks/>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lstStyle/>
              <a:p>
                <a:pPr algn="ctr"/>
                <a:endParaRPr>
                  <a:solidFill>
                    <a:prstClr val="black"/>
                  </a:solidFill>
                </a:endParaRPr>
              </a:p>
            </p:txBody>
          </p:sp>
          <p:sp>
            <p:nvSpPr>
              <p:cNvPr id="50" name="Freeform: Shape 14"/>
              <p:cNvSpPr>
                <a:spLocks/>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lstStyle/>
              <a:p>
                <a:pPr algn="ctr"/>
                <a:endParaRPr>
                  <a:solidFill>
                    <a:prstClr val="black"/>
                  </a:solidFill>
                </a:endParaRPr>
              </a:p>
            </p:txBody>
          </p:sp>
          <p:sp>
            <p:nvSpPr>
              <p:cNvPr id="51" name="Freeform: Shape 15"/>
              <p:cNvSpPr>
                <a:spLocks/>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lstStyle/>
              <a:p>
                <a:pPr algn="ctr"/>
                <a:endParaRPr>
                  <a:solidFill>
                    <a:prstClr val="black"/>
                  </a:solidFill>
                </a:endParaRPr>
              </a:p>
            </p:txBody>
          </p:sp>
          <p:sp>
            <p:nvSpPr>
              <p:cNvPr id="52" name="Freeform: Shape 16"/>
              <p:cNvSpPr>
                <a:spLocks/>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lstStyle/>
              <a:p>
                <a:pPr algn="ctr"/>
                <a:endParaRPr>
                  <a:solidFill>
                    <a:prstClr val="black"/>
                  </a:solidFill>
                </a:endParaRPr>
              </a:p>
            </p:txBody>
          </p:sp>
          <p:sp>
            <p:nvSpPr>
              <p:cNvPr id="53" name="Freeform: Shape 17"/>
              <p:cNvSpPr>
                <a:spLocks/>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lstStyle/>
              <a:p>
                <a:pPr algn="ctr"/>
                <a:endParaRPr>
                  <a:solidFill>
                    <a:prstClr val="black"/>
                  </a:solidFill>
                </a:endParaRPr>
              </a:p>
            </p:txBody>
          </p:sp>
          <p:sp>
            <p:nvSpPr>
              <p:cNvPr id="54" name="Freeform: Shape 18"/>
              <p:cNvSpPr>
                <a:spLocks/>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lstStyle/>
              <a:p>
                <a:pPr algn="ctr"/>
                <a:endParaRPr>
                  <a:solidFill>
                    <a:prstClr val="black"/>
                  </a:solidFill>
                </a:endParaRPr>
              </a:p>
            </p:txBody>
          </p:sp>
          <p:sp>
            <p:nvSpPr>
              <p:cNvPr id="55" name="Freeform: Shape 19"/>
              <p:cNvSpPr>
                <a:spLocks/>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lstStyle/>
              <a:p>
                <a:pPr algn="ctr"/>
                <a:endParaRPr>
                  <a:solidFill>
                    <a:prstClr val="black"/>
                  </a:solidFill>
                </a:endParaRPr>
              </a:p>
            </p:txBody>
          </p:sp>
          <p:sp>
            <p:nvSpPr>
              <p:cNvPr id="56" name="Freeform: Shape 20"/>
              <p:cNvSpPr>
                <a:spLocks/>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lstStyle/>
              <a:p>
                <a:pPr algn="ctr"/>
                <a:endParaRPr>
                  <a:solidFill>
                    <a:prstClr val="black"/>
                  </a:solidFill>
                </a:endParaRPr>
              </a:p>
            </p:txBody>
          </p:sp>
          <p:sp>
            <p:nvSpPr>
              <p:cNvPr id="57" name="Freeform: Shape 21"/>
              <p:cNvSpPr>
                <a:spLocks/>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lstStyle/>
              <a:p>
                <a:pPr algn="ctr"/>
                <a:endParaRPr>
                  <a:solidFill>
                    <a:prstClr val="black"/>
                  </a:solidFill>
                </a:endParaRPr>
              </a:p>
            </p:txBody>
          </p:sp>
        </p:grpSp>
        <p:sp>
          <p:nvSpPr>
            <p:cNvPr id="48" name="Freeform: Shape 22"/>
            <p:cNvSpPr>
              <a:spLocks/>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lstStyle/>
            <a:p>
              <a:pPr algn="ctr"/>
              <a:endParaRPr>
                <a:solidFill>
                  <a:prstClr val="black"/>
                </a:solidFill>
              </a:endParaRPr>
            </a:p>
          </p:txBody>
        </p:sp>
      </p:grpSp>
      <p:grpSp>
        <p:nvGrpSpPr>
          <p:cNvPr id="2" name="组合 1"/>
          <p:cNvGrpSpPr/>
          <p:nvPr/>
        </p:nvGrpSpPr>
        <p:grpSpPr>
          <a:xfrm>
            <a:off x="1476015" y="1971664"/>
            <a:ext cx="680202" cy="680202"/>
            <a:chOff x="4264833" y="2093371"/>
            <a:chExt cx="680202" cy="680202"/>
          </a:xfrm>
        </p:grpSpPr>
        <p:sp>
          <p:nvSpPr>
            <p:cNvPr id="33"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4"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71" name="矩形 70"/>
          <p:cNvSpPr/>
          <p:nvPr/>
        </p:nvSpPr>
        <p:spPr>
          <a:xfrm>
            <a:off x="2575537" y="1872485"/>
            <a:ext cx="6241850" cy="1338828"/>
          </a:xfrm>
          <a:prstGeom prst="rect">
            <a:avLst/>
          </a:prstGeom>
        </p:spPr>
        <p:txBody>
          <a:bodyPr wrap="square">
            <a:spAutoFit/>
            <a:scene3d>
              <a:camera prst="orthographicFront"/>
              <a:lightRig rig="threePt" dir="t"/>
            </a:scene3d>
            <a:sp3d contourW="12700"/>
          </a:bodyPr>
          <a:lstStyle/>
          <a:p>
            <a:pPr>
              <a:lnSpc>
                <a:spcPct val="150000"/>
              </a:lnSpc>
            </a:pPr>
            <a:r>
              <a:rPr lang="zh-CN" altLang="en-US" dirty="0" smtClean="0">
                <a:solidFill>
                  <a:prstClr val="black"/>
                </a:solidFill>
              </a:rPr>
              <a:t>阈上刺激：</a:t>
            </a:r>
            <a:endParaRPr lang="en-US" altLang="zh-CN" dirty="0" smtClean="0">
              <a:solidFill>
                <a:prstClr val="black"/>
              </a:solidFill>
            </a:endParaRPr>
          </a:p>
          <a:p>
            <a:pPr lvl="1">
              <a:lnSpc>
                <a:spcPct val="150000"/>
              </a:lnSpc>
            </a:pPr>
            <a:r>
              <a:rPr lang="zh-CN" altLang="en-US" dirty="0" smtClean="0">
                <a:solidFill>
                  <a:prstClr val="black"/>
                </a:solidFill>
              </a:rPr>
              <a:t>观看一段材料，</a:t>
            </a:r>
            <a:r>
              <a:rPr lang="en-US" altLang="zh-CN" dirty="0" smtClean="0">
                <a:solidFill>
                  <a:prstClr val="black"/>
                </a:solidFill>
              </a:rPr>
              <a:t>30</a:t>
            </a:r>
            <a:r>
              <a:rPr lang="zh-CN" altLang="en-US" dirty="0" smtClean="0">
                <a:solidFill>
                  <a:prstClr val="black"/>
                </a:solidFill>
              </a:rPr>
              <a:t>对配对词一一呈现，每个</a:t>
            </a:r>
            <a:r>
              <a:rPr lang="en-US" altLang="zh-CN" dirty="0" smtClean="0">
                <a:solidFill>
                  <a:prstClr val="black"/>
                </a:solidFill>
              </a:rPr>
              <a:t>500ms</a:t>
            </a:r>
            <a:r>
              <a:rPr lang="zh-CN" altLang="en-US" dirty="0" smtClean="0">
                <a:solidFill>
                  <a:prstClr val="black"/>
                </a:solidFill>
              </a:rPr>
              <a:t>，要求被试对配对关系进行学习。</a:t>
            </a:r>
            <a:endParaRPr lang="en-US" altLang="zh-CN" dirty="0" smtClean="0">
              <a:solidFill>
                <a:prstClr val="black"/>
              </a:solidFill>
            </a:endParaRPr>
          </a:p>
        </p:txBody>
      </p:sp>
      <p:pic>
        <p:nvPicPr>
          <p:cNvPr id="79" name="图片 78"/>
          <p:cNvPicPr>
            <a:picLocks noChangeAspect="1"/>
          </p:cNvPicPr>
          <p:nvPr/>
        </p:nvPicPr>
        <p:blipFill>
          <a:blip r:embed="rId3"/>
          <a:stretch>
            <a:fillRect/>
          </a:stretch>
        </p:blipFill>
        <p:spPr>
          <a:xfrm rot="16200000">
            <a:off x="134041" y="-175616"/>
            <a:ext cx="1268414" cy="1558750"/>
          </a:xfrm>
          <a:prstGeom prst="rect">
            <a:avLst/>
          </a:prstGeom>
        </p:spPr>
      </p:pic>
      <p:grpSp>
        <p:nvGrpSpPr>
          <p:cNvPr id="80" name="组合 79"/>
          <p:cNvGrpSpPr/>
          <p:nvPr/>
        </p:nvGrpSpPr>
        <p:grpSpPr>
          <a:xfrm>
            <a:off x="1785305" y="394109"/>
            <a:ext cx="4440139" cy="712314"/>
            <a:chOff x="1451102" y="1713400"/>
            <a:chExt cx="4440139" cy="712314"/>
          </a:xfrm>
        </p:grpSpPr>
        <p:grpSp>
          <p:nvGrpSpPr>
            <p:cNvPr id="81" name="组合 80"/>
            <p:cNvGrpSpPr/>
            <p:nvPr/>
          </p:nvGrpSpPr>
          <p:grpSpPr>
            <a:xfrm>
              <a:off x="1451102" y="1713400"/>
              <a:ext cx="2998508" cy="535920"/>
              <a:chOff x="5906988" y="1931114"/>
              <a:chExt cx="2998508" cy="535920"/>
            </a:xfrm>
          </p:grpSpPr>
          <p:sp>
            <p:nvSpPr>
              <p:cNvPr id="83" name="矩形 82"/>
              <p:cNvSpPr/>
              <p:nvPr/>
            </p:nvSpPr>
            <p:spPr>
              <a:xfrm>
                <a:off x="6566393" y="1931114"/>
                <a:ext cx="2339103"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具体实验设计</a:t>
                </a:r>
              </a:p>
            </p:txBody>
          </p:sp>
          <p:sp>
            <p:nvSpPr>
              <p:cNvPr id="84" name="矩形 8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04.</a:t>
                </a:r>
                <a:endParaRPr lang="zh-CN" altLang="en-US" sz="2800" b="1" dirty="0">
                  <a:solidFill>
                    <a:srgbClr val="E06741"/>
                  </a:solidFill>
                </a:endParaRPr>
              </a:p>
            </p:txBody>
          </p:sp>
        </p:grpSp>
        <p:sp>
          <p:nvSpPr>
            <p:cNvPr id="82" name="文本框 81"/>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smtClean="0">
                  <a:solidFill>
                    <a:prstClr val="white">
                      <a:lumMod val="50000"/>
                    </a:prstClr>
                  </a:solidFill>
                  <a:latin typeface="微软雅黑"/>
                </a:rPr>
                <a:t>Relevant concepts </a:t>
              </a:r>
              <a:endParaRPr lang="en-US" altLang="zh-CN" sz="1050" dirty="0">
                <a:solidFill>
                  <a:prstClr val="white">
                    <a:lumMod val="50000"/>
                  </a:prstClr>
                </a:solidFill>
                <a:latin typeface="微软雅黑"/>
              </a:endParaRPr>
            </a:p>
          </p:txBody>
        </p:sp>
      </p:grpSp>
      <p:grpSp>
        <p:nvGrpSpPr>
          <p:cNvPr id="3" name="组合 2"/>
          <p:cNvGrpSpPr/>
          <p:nvPr/>
        </p:nvGrpSpPr>
        <p:grpSpPr>
          <a:xfrm>
            <a:off x="1474381" y="3550994"/>
            <a:ext cx="680202" cy="680202"/>
            <a:chOff x="7231482" y="2093371"/>
            <a:chExt cx="680202" cy="680202"/>
          </a:xfrm>
        </p:grpSpPr>
        <p:sp>
          <p:nvSpPr>
            <p:cNvPr id="39" name="Oval 26"/>
            <p:cNvSpPr>
              <a:spLocks noChangeAspect="1"/>
            </p:cNvSpPr>
            <p:nvPr/>
          </p:nvSpPr>
          <p:spPr>
            <a:xfrm>
              <a:off x="7231482" y="2093371"/>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58" name="Freeform: Shape 33">
              <a:extLst>
                <a:ext uri="{FF2B5EF4-FFF2-40B4-BE49-F238E27FC236}">
                  <a16:creationId xmlns:a16="http://schemas.microsoft.com/office/drawing/2014/main" xmlns="" id="{1C64C3C7-3565-470D-B125-74EA26D8DB5F}"/>
                </a:ext>
              </a:extLst>
            </p:cNvPr>
            <p:cNvSpPr>
              <a:spLocks/>
            </p:cNvSpPr>
            <p:nvPr/>
          </p:nvSpPr>
          <p:spPr bwMode="auto">
            <a:xfrm>
              <a:off x="7430596" y="2322735"/>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solidFill>
                  <a:prstClr val="black"/>
                </a:solidFill>
              </a:endParaRPr>
            </a:p>
          </p:txBody>
        </p:sp>
      </p:grpSp>
      <p:sp>
        <p:nvSpPr>
          <p:cNvPr id="5" name="矩形 4"/>
          <p:cNvSpPr/>
          <p:nvPr/>
        </p:nvSpPr>
        <p:spPr>
          <a:xfrm>
            <a:off x="2656647" y="3541988"/>
            <a:ext cx="6782657" cy="1338828"/>
          </a:xfrm>
          <a:prstGeom prst="rect">
            <a:avLst/>
          </a:prstGeom>
        </p:spPr>
        <p:txBody>
          <a:bodyPr wrap="square">
            <a:spAutoFit/>
          </a:bodyPr>
          <a:lstStyle/>
          <a:p>
            <a:pPr>
              <a:lnSpc>
                <a:spcPct val="150000"/>
              </a:lnSpc>
            </a:pPr>
            <a:r>
              <a:rPr lang="zh-CN" altLang="en-US" dirty="0" smtClean="0">
                <a:solidFill>
                  <a:prstClr val="black"/>
                </a:solidFill>
              </a:rPr>
              <a:t>阈下刺激：</a:t>
            </a:r>
            <a:endParaRPr lang="en-US" altLang="zh-CN" dirty="0" smtClean="0">
              <a:solidFill>
                <a:prstClr val="black"/>
              </a:solidFill>
            </a:endParaRPr>
          </a:p>
          <a:p>
            <a:pPr>
              <a:lnSpc>
                <a:spcPct val="150000"/>
              </a:lnSpc>
            </a:pPr>
            <a:r>
              <a:rPr lang="en-US" altLang="zh-CN" dirty="0">
                <a:solidFill>
                  <a:prstClr val="black"/>
                </a:solidFill>
              </a:rPr>
              <a:t> </a:t>
            </a:r>
            <a:r>
              <a:rPr lang="en-US" altLang="zh-CN" dirty="0" smtClean="0">
                <a:solidFill>
                  <a:prstClr val="black"/>
                </a:solidFill>
              </a:rPr>
              <a:t>      </a:t>
            </a:r>
            <a:r>
              <a:rPr lang="zh-CN" altLang="en-US" dirty="0" smtClean="0">
                <a:solidFill>
                  <a:prstClr val="black"/>
                </a:solidFill>
              </a:rPr>
              <a:t>观看一段视频，视频画面中内嵌</a:t>
            </a:r>
            <a:r>
              <a:rPr lang="en-US" altLang="zh-CN" dirty="0" smtClean="0">
                <a:solidFill>
                  <a:prstClr val="black"/>
                </a:solidFill>
              </a:rPr>
              <a:t>30</a:t>
            </a:r>
            <a:r>
              <a:rPr lang="zh-CN" altLang="en-US" dirty="0" smtClean="0">
                <a:solidFill>
                  <a:prstClr val="black"/>
                </a:solidFill>
              </a:rPr>
              <a:t>对配对词，重复三遍。闪现时间为</a:t>
            </a:r>
            <a:r>
              <a:rPr lang="en-US" altLang="zh-CN" dirty="0" smtClean="0">
                <a:solidFill>
                  <a:prstClr val="black"/>
                </a:solidFill>
              </a:rPr>
              <a:t>20ms</a:t>
            </a:r>
            <a:r>
              <a:rPr lang="zh-CN" altLang="en-US" dirty="0" smtClean="0">
                <a:solidFill>
                  <a:prstClr val="black"/>
                </a:solidFill>
              </a:rPr>
              <a:t>，令被试无法报告。</a:t>
            </a:r>
            <a:endParaRPr lang="zh-CN" altLang="en-US" dirty="0">
              <a:solidFill>
                <a:prstClr val="black"/>
              </a:solidFill>
            </a:endParaRPr>
          </a:p>
        </p:txBody>
      </p:sp>
      <p:sp>
        <p:nvSpPr>
          <p:cNvPr id="6" name="TextBox 5"/>
          <p:cNvSpPr txBox="1"/>
          <p:nvPr/>
        </p:nvSpPr>
        <p:spPr>
          <a:xfrm>
            <a:off x="1967422" y="1413164"/>
            <a:ext cx="1378451" cy="369332"/>
          </a:xfrm>
          <a:prstGeom prst="rect">
            <a:avLst/>
          </a:prstGeom>
          <a:noFill/>
        </p:spPr>
        <p:txBody>
          <a:bodyPr wrap="square" rtlCol="0">
            <a:spAutoFit/>
          </a:bodyPr>
          <a:lstStyle/>
          <a:p>
            <a:endParaRPr lang="zh-CN" altLang="en-US" dirty="0"/>
          </a:p>
        </p:txBody>
      </p:sp>
      <p:sp>
        <p:nvSpPr>
          <p:cNvPr id="7" name="TextBox 6"/>
          <p:cNvSpPr txBox="1"/>
          <p:nvPr/>
        </p:nvSpPr>
        <p:spPr>
          <a:xfrm>
            <a:off x="1476015" y="1237966"/>
            <a:ext cx="1984158" cy="461665"/>
          </a:xfrm>
          <a:prstGeom prst="rect">
            <a:avLst/>
          </a:prstGeom>
          <a:noFill/>
        </p:spPr>
        <p:txBody>
          <a:bodyPr wrap="square" rtlCol="0">
            <a:spAutoFit/>
          </a:bodyPr>
          <a:lstStyle/>
          <a:p>
            <a:r>
              <a:rPr lang="zh-CN" altLang="en-US" sz="2400" b="1" dirty="0" smtClean="0"/>
              <a:t>视</a:t>
            </a:r>
            <a:r>
              <a:rPr lang="en-US" altLang="zh-CN" sz="2400" b="1" dirty="0" smtClean="0"/>
              <a:t>-</a:t>
            </a:r>
            <a:r>
              <a:rPr lang="zh-CN" altLang="en-US" sz="2400" b="1" dirty="0" smtClean="0"/>
              <a:t>视组</a:t>
            </a:r>
            <a:endParaRPr lang="zh-CN" altLang="en-US" sz="2400" b="1" dirty="0"/>
          </a:p>
        </p:txBody>
      </p:sp>
      <p:grpSp>
        <p:nvGrpSpPr>
          <p:cNvPr id="36" name="组合 35"/>
          <p:cNvGrpSpPr/>
          <p:nvPr/>
        </p:nvGrpSpPr>
        <p:grpSpPr>
          <a:xfrm>
            <a:off x="1426772" y="5050451"/>
            <a:ext cx="680202" cy="680202"/>
            <a:chOff x="4264833" y="2093371"/>
            <a:chExt cx="680202" cy="680202"/>
          </a:xfrm>
        </p:grpSpPr>
        <p:sp>
          <p:nvSpPr>
            <p:cNvPr id="37"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8"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40" name="矩形 39"/>
          <p:cNvSpPr/>
          <p:nvPr/>
        </p:nvSpPr>
        <p:spPr>
          <a:xfrm>
            <a:off x="2802651" y="5195203"/>
            <a:ext cx="6782657" cy="1338828"/>
          </a:xfrm>
          <a:prstGeom prst="rect">
            <a:avLst/>
          </a:prstGeom>
        </p:spPr>
        <p:txBody>
          <a:bodyPr wrap="square">
            <a:spAutoFit/>
          </a:bodyPr>
          <a:lstStyle/>
          <a:p>
            <a:pPr>
              <a:lnSpc>
                <a:spcPct val="150000"/>
              </a:lnSpc>
            </a:pPr>
            <a:r>
              <a:rPr lang="zh-CN" altLang="en-US" dirty="0" smtClean="0">
                <a:solidFill>
                  <a:prstClr val="black"/>
                </a:solidFill>
              </a:rPr>
              <a:t>被试完成回忆：</a:t>
            </a:r>
            <a:endParaRPr lang="en-US" altLang="zh-CN" dirty="0" smtClean="0">
              <a:solidFill>
                <a:prstClr val="black"/>
              </a:solidFill>
            </a:endParaRPr>
          </a:p>
          <a:p>
            <a:pPr>
              <a:lnSpc>
                <a:spcPct val="150000"/>
              </a:lnSpc>
            </a:pPr>
            <a:r>
              <a:rPr lang="en-US" altLang="zh-CN" dirty="0">
                <a:solidFill>
                  <a:prstClr val="black"/>
                </a:solidFill>
              </a:rPr>
              <a:t> </a:t>
            </a:r>
            <a:r>
              <a:rPr lang="en-US" altLang="zh-CN" dirty="0" smtClean="0">
                <a:solidFill>
                  <a:prstClr val="black"/>
                </a:solidFill>
              </a:rPr>
              <a:t>      </a:t>
            </a:r>
            <a:r>
              <a:rPr lang="zh-CN" altLang="en-US" dirty="0" smtClean="0">
                <a:solidFill>
                  <a:prstClr val="black"/>
                </a:solidFill>
              </a:rPr>
              <a:t>完成测试：给出一个词，要求写出另一个与之配对的词。一共</a:t>
            </a:r>
            <a:r>
              <a:rPr lang="en-US" altLang="zh-CN" dirty="0" smtClean="0">
                <a:solidFill>
                  <a:prstClr val="black"/>
                </a:solidFill>
              </a:rPr>
              <a:t>10</a:t>
            </a:r>
            <a:r>
              <a:rPr lang="zh-CN" altLang="en-US" dirty="0" smtClean="0">
                <a:solidFill>
                  <a:prstClr val="black"/>
                </a:solidFill>
              </a:rPr>
              <a:t>个。</a:t>
            </a:r>
            <a:endParaRPr lang="zh-CN" altLang="en-US" dirty="0">
              <a:solidFill>
                <a:prstClr val="black"/>
              </a:solidFill>
            </a:endParaRPr>
          </a:p>
        </p:txBody>
      </p:sp>
    </p:spTree>
    <p:extLst>
      <p:ext uri="{BB962C8B-B14F-4D97-AF65-F5344CB8AC3E}">
        <p14:creationId xmlns:p14="http://schemas.microsoft.com/office/powerpoint/2010/main" val="3095399971"/>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9617532" y="3753126"/>
            <a:ext cx="2228532" cy="2811940"/>
            <a:chOff x="4823608" y="2237050"/>
            <a:chExt cx="2653553" cy="3348228"/>
          </a:xfrm>
          <a:solidFill>
            <a:schemeClr val="accent1"/>
          </a:solidFill>
        </p:grpSpPr>
        <p:sp>
          <p:nvSpPr>
            <p:cNvPr id="59" name="Freeform: Shape 6"/>
            <p:cNvSpPr>
              <a:spLocks/>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lstStyle/>
            <a:p>
              <a:pPr algn="ctr"/>
              <a:endParaRPr>
                <a:solidFill>
                  <a:prstClr val="black"/>
                </a:solidFill>
              </a:endParaRPr>
            </a:p>
          </p:txBody>
        </p:sp>
        <p:sp>
          <p:nvSpPr>
            <p:cNvPr id="42" name="Freeform: Shape 7"/>
            <p:cNvSpPr>
              <a:spLocks/>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lstStyle/>
            <a:p>
              <a:pPr algn="ctr"/>
              <a:endParaRPr>
                <a:solidFill>
                  <a:prstClr val="black"/>
                </a:solidFill>
              </a:endParaRPr>
            </a:p>
          </p:txBody>
        </p:sp>
        <p:sp>
          <p:nvSpPr>
            <p:cNvPr id="43" name="Freeform: Shape 8"/>
            <p:cNvSpPr>
              <a:spLocks/>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lstStyle/>
            <a:p>
              <a:pPr algn="ctr"/>
              <a:endParaRPr>
                <a:solidFill>
                  <a:prstClr val="black"/>
                </a:solidFill>
              </a:endParaRPr>
            </a:p>
          </p:txBody>
        </p:sp>
        <p:sp>
          <p:nvSpPr>
            <p:cNvPr id="44" name="Freeform: Shape 9"/>
            <p:cNvSpPr>
              <a:spLocks/>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lstStyle/>
            <a:p>
              <a:pPr algn="ctr"/>
              <a:endParaRPr>
                <a:solidFill>
                  <a:prstClr val="black"/>
                </a:solidFill>
              </a:endParaRPr>
            </a:p>
          </p:txBody>
        </p:sp>
        <p:sp>
          <p:nvSpPr>
            <p:cNvPr id="45" name="Freeform: Shape 10"/>
            <p:cNvSpPr>
              <a:spLocks/>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lstStyle/>
            <a:p>
              <a:pPr algn="ctr"/>
              <a:endParaRPr>
                <a:solidFill>
                  <a:prstClr val="black"/>
                </a:solidFill>
              </a:endParaRPr>
            </a:p>
          </p:txBody>
        </p:sp>
        <p:sp>
          <p:nvSpPr>
            <p:cNvPr id="46" name="Freeform: Shape 11"/>
            <p:cNvSpPr>
              <a:spLocks/>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lstStyle/>
            <a:p>
              <a:pPr algn="ctr"/>
              <a:endParaRPr>
                <a:solidFill>
                  <a:prstClr val="black"/>
                </a:solidFill>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a:spLocks/>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lstStyle/>
              <a:p>
                <a:pPr algn="ctr"/>
                <a:endParaRPr>
                  <a:solidFill>
                    <a:prstClr val="black"/>
                  </a:solidFill>
                </a:endParaRPr>
              </a:p>
            </p:txBody>
          </p:sp>
          <p:sp>
            <p:nvSpPr>
              <p:cNvPr id="50" name="Freeform: Shape 14"/>
              <p:cNvSpPr>
                <a:spLocks/>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lstStyle/>
              <a:p>
                <a:pPr algn="ctr"/>
                <a:endParaRPr>
                  <a:solidFill>
                    <a:prstClr val="black"/>
                  </a:solidFill>
                </a:endParaRPr>
              </a:p>
            </p:txBody>
          </p:sp>
          <p:sp>
            <p:nvSpPr>
              <p:cNvPr id="51" name="Freeform: Shape 15"/>
              <p:cNvSpPr>
                <a:spLocks/>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lstStyle/>
              <a:p>
                <a:pPr algn="ctr"/>
                <a:endParaRPr>
                  <a:solidFill>
                    <a:prstClr val="black"/>
                  </a:solidFill>
                </a:endParaRPr>
              </a:p>
            </p:txBody>
          </p:sp>
          <p:sp>
            <p:nvSpPr>
              <p:cNvPr id="52" name="Freeform: Shape 16"/>
              <p:cNvSpPr>
                <a:spLocks/>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lstStyle/>
              <a:p>
                <a:pPr algn="ctr"/>
                <a:endParaRPr>
                  <a:solidFill>
                    <a:prstClr val="black"/>
                  </a:solidFill>
                </a:endParaRPr>
              </a:p>
            </p:txBody>
          </p:sp>
          <p:sp>
            <p:nvSpPr>
              <p:cNvPr id="53" name="Freeform: Shape 17"/>
              <p:cNvSpPr>
                <a:spLocks/>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lstStyle/>
              <a:p>
                <a:pPr algn="ctr"/>
                <a:endParaRPr>
                  <a:solidFill>
                    <a:prstClr val="black"/>
                  </a:solidFill>
                </a:endParaRPr>
              </a:p>
            </p:txBody>
          </p:sp>
          <p:sp>
            <p:nvSpPr>
              <p:cNvPr id="54" name="Freeform: Shape 18"/>
              <p:cNvSpPr>
                <a:spLocks/>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lstStyle/>
              <a:p>
                <a:pPr algn="ctr"/>
                <a:endParaRPr>
                  <a:solidFill>
                    <a:prstClr val="black"/>
                  </a:solidFill>
                </a:endParaRPr>
              </a:p>
            </p:txBody>
          </p:sp>
          <p:sp>
            <p:nvSpPr>
              <p:cNvPr id="55" name="Freeform: Shape 19"/>
              <p:cNvSpPr>
                <a:spLocks/>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lstStyle/>
              <a:p>
                <a:pPr algn="ctr"/>
                <a:endParaRPr>
                  <a:solidFill>
                    <a:prstClr val="black"/>
                  </a:solidFill>
                </a:endParaRPr>
              </a:p>
            </p:txBody>
          </p:sp>
          <p:sp>
            <p:nvSpPr>
              <p:cNvPr id="56" name="Freeform: Shape 20"/>
              <p:cNvSpPr>
                <a:spLocks/>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lstStyle/>
              <a:p>
                <a:pPr algn="ctr"/>
                <a:endParaRPr>
                  <a:solidFill>
                    <a:prstClr val="black"/>
                  </a:solidFill>
                </a:endParaRPr>
              </a:p>
            </p:txBody>
          </p:sp>
          <p:sp>
            <p:nvSpPr>
              <p:cNvPr id="57" name="Freeform: Shape 21"/>
              <p:cNvSpPr>
                <a:spLocks/>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lstStyle/>
              <a:p>
                <a:pPr algn="ctr"/>
                <a:endParaRPr>
                  <a:solidFill>
                    <a:prstClr val="black"/>
                  </a:solidFill>
                </a:endParaRPr>
              </a:p>
            </p:txBody>
          </p:sp>
        </p:grpSp>
        <p:sp>
          <p:nvSpPr>
            <p:cNvPr id="48" name="Freeform: Shape 22"/>
            <p:cNvSpPr>
              <a:spLocks/>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lstStyle/>
            <a:p>
              <a:pPr algn="ctr"/>
              <a:endParaRPr>
                <a:solidFill>
                  <a:prstClr val="black"/>
                </a:solidFill>
              </a:endParaRPr>
            </a:p>
          </p:txBody>
        </p:sp>
      </p:grpSp>
      <p:grpSp>
        <p:nvGrpSpPr>
          <p:cNvPr id="2" name="组合 1"/>
          <p:cNvGrpSpPr/>
          <p:nvPr/>
        </p:nvGrpSpPr>
        <p:grpSpPr>
          <a:xfrm>
            <a:off x="1476015" y="1971664"/>
            <a:ext cx="680202" cy="680202"/>
            <a:chOff x="4264833" y="2093371"/>
            <a:chExt cx="680202" cy="680202"/>
          </a:xfrm>
        </p:grpSpPr>
        <p:sp>
          <p:nvSpPr>
            <p:cNvPr id="33"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4"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71" name="矩形 70"/>
          <p:cNvSpPr/>
          <p:nvPr/>
        </p:nvSpPr>
        <p:spPr>
          <a:xfrm>
            <a:off x="2575537" y="1872485"/>
            <a:ext cx="6241850" cy="1338828"/>
          </a:xfrm>
          <a:prstGeom prst="rect">
            <a:avLst/>
          </a:prstGeom>
        </p:spPr>
        <p:txBody>
          <a:bodyPr wrap="square">
            <a:spAutoFit/>
            <a:scene3d>
              <a:camera prst="orthographicFront"/>
              <a:lightRig rig="threePt" dir="t"/>
            </a:scene3d>
            <a:sp3d contourW="12700"/>
          </a:bodyPr>
          <a:lstStyle/>
          <a:p>
            <a:pPr>
              <a:lnSpc>
                <a:spcPct val="150000"/>
              </a:lnSpc>
            </a:pPr>
            <a:r>
              <a:rPr lang="zh-CN" altLang="en-US" dirty="0" smtClean="0">
                <a:solidFill>
                  <a:prstClr val="black"/>
                </a:solidFill>
              </a:rPr>
              <a:t>阈上刺激：</a:t>
            </a:r>
            <a:endParaRPr lang="en-US" altLang="zh-CN" dirty="0" smtClean="0">
              <a:solidFill>
                <a:prstClr val="black"/>
              </a:solidFill>
            </a:endParaRPr>
          </a:p>
          <a:p>
            <a:pPr lvl="1">
              <a:lnSpc>
                <a:spcPct val="150000"/>
              </a:lnSpc>
            </a:pPr>
            <a:r>
              <a:rPr lang="zh-CN" altLang="en-US" dirty="0" smtClean="0">
                <a:solidFill>
                  <a:prstClr val="black"/>
                </a:solidFill>
              </a:rPr>
              <a:t>观看一段材料，</a:t>
            </a:r>
            <a:r>
              <a:rPr lang="en-US" altLang="zh-CN" dirty="0" smtClean="0">
                <a:solidFill>
                  <a:prstClr val="black"/>
                </a:solidFill>
              </a:rPr>
              <a:t>30</a:t>
            </a:r>
            <a:r>
              <a:rPr lang="zh-CN" altLang="en-US" dirty="0" smtClean="0">
                <a:solidFill>
                  <a:prstClr val="black"/>
                </a:solidFill>
              </a:rPr>
              <a:t>对配对词</a:t>
            </a:r>
            <a:r>
              <a:rPr lang="zh-CN" altLang="en-US" dirty="0" smtClean="0">
                <a:solidFill>
                  <a:prstClr val="black"/>
                </a:solidFill>
              </a:rPr>
              <a:t>一一呈现，每个</a:t>
            </a:r>
            <a:r>
              <a:rPr lang="en-US" altLang="zh-CN" dirty="0" smtClean="0">
                <a:solidFill>
                  <a:prstClr val="black"/>
                </a:solidFill>
              </a:rPr>
              <a:t>500ms</a:t>
            </a:r>
            <a:r>
              <a:rPr lang="zh-CN" altLang="en-US" dirty="0" smtClean="0">
                <a:solidFill>
                  <a:prstClr val="black"/>
                </a:solidFill>
              </a:rPr>
              <a:t>，</a:t>
            </a:r>
            <a:r>
              <a:rPr lang="zh-CN" altLang="en-US" dirty="0" smtClean="0">
                <a:solidFill>
                  <a:prstClr val="black"/>
                </a:solidFill>
              </a:rPr>
              <a:t>要求被试对配对关系进行学习。</a:t>
            </a:r>
            <a:endParaRPr lang="en-US" altLang="zh-CN" dirty="0" smtClean="0">
              <a:solidFill>
                <a:prstClr val="black"/>
              </a:solidFill>
            </a:endParaRPr>
          </a:p>
        </p:txBody>
      </p:sp>
      <p:pic>
        <p:nvPicPr>
          <p:cNvPr id="79" name="图片 78"/>
          <p:cNvPicPr>
            <a:picLocks noChangeAspect="1"/>
          </p:cNvPicPr>
          <p:nvPr/>
        </p:nvPicPr>
        <p:blipFill>
          <a:blip r:embed="rId3"/>
          <a:stretch>
            <a:fillRect/>
          </a:stretch>
        </p:blipFill>
        <p:spPr>
          <a:xfrm rot="16200000">
            <a:off x="134041" y="-175616"/>
            <a:ext cx="1268414" cy="1558750"/>
          </a:xfrm>
          <a:prstGeom prst="rect">
            <a:avLst/>
          </a:prstGeom>
        </p:spPr>
      </p:pic>
      <p:grpSp>
        <p:nvGrpSpPr>
          <p:cNvPr id="80" name="组合 79"/>
          <p:cNvGrpSpPr/>
          <p:nvPr/>
        </p:nvGrpSpPr>
        <p:grpSpPr>
          <a:xfrm>
            <a:off x="1785305" y="394109"/>
            <a:ext cx="4440139" cy="712314"/>
            <a:chOff x="1451102" y="1713400"/>
            <a:chExt cx="4440139" cy="712314"/>
          </a:xfrm>
        </p:grpSpPr>
        <p:grpSp>
          <p:nvGrpSpPr>
            <p:cNvPr id="81" name="组合 80"/>
            <p:cNvGrpSpPr/>
            <p:nvPr/>
          </p:nvGrpSpPr>
          <p:grpSpPr>
            <a:xfrm>
              <a:off x="1451102" y="1713400"/>
              <a:ext cx="2998508" cy="535920"/>
              <a:chOff x="5906988" y="1931114"/>
              <a:chExt cx="2998508" cy="535920"/>
            </a:xfrm>
          </p:grpSpPr>
          <p:sp>
            <p:nvSpPr>
              <p:cNvPr id="83" name="矩形 82"/>
              <p:cNvSpPr/>
              <p:nvPr/>
            </p:nvSpPr>
            <p:spPr>
              <a:xfrm>
                <a:off x="6566393" y="1931114"/>
                <a:ext cx="2339103"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具体实验设计</a:t>
                </a:r>
              </a:p>
            </p:txBody>
          </p:sp>
          <p:sp>
            <p:nvSpPr>
              <p:cNvPr id="84" name="矩形 8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04.</a:t>
                </a:r>
                <a:endParaRPr lang="zh-CN" altLang="en-US" sz="2800" b="1" dirty="0">
                  <a:solidFill>
                    <a:srgbClr val="E06741"/>
                  </a:solidFill>
                </a:endParaRPr>
              </a:p>
            </p:txBody>
          </p:sp>
        </p:grpSp>
        <p:sp>
          <p:nvSpPr>
            <p:cNvPr id="82" name="文本框 81"/>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smtClean="0">
                  <a:solidFill>
                    <a:prstClr val="white">
                      <a:lumMod val="50000"/>
                    </a:prstClr>
                  </a:solidFill>
                  <a:latin typeface="微软雅黑"/>
                </a:rPr>
                <a:t>Relevant concepts </a:t>
              </a:r>
              <a:endParaRPr lang="en-US" altLang="zh-CN" sz="1050" dirty="0">
                <a:solidFill>
                  <a:prstClr val="white">
                    <a:lumMod val="50000"/>
                  </a:prstClr>
                </a:solidFill>
                <a:latin typeface="微软雅黑"/>
              </a:endParaRPr>
            </a:p>
          </p:txBody>
        </p:sp>
      </p:grpSp>
      <p:grpSp>
        <p:nvGrpSpPr>
          <p:cNvPr id="3" name="组合 2"/>
          <p:cNvGrpSpPr/>
          <p:nvPr/>
        </p:nvGrpSpPr>
        <p:grpSpPr>
          <a:xfrm>
            <a:off x="1474381" y="3550994"/>
            <a:ext cx="680202" cy="680202"/>
            <a:chOff x="7231482" y="2093371"/>
            <a:chExt cx="680202" cy="680202"/>
          </a:xfrm>
        </p:grpSpPr>
        <p:sp>
          <p:nvSpPr>
            <p:cNvPr id="39" name="Oval 26"/>
            <p:cNvSpPr>
              <a:spLocks noChangeAspect="1"/>
            </p:cNvSpPr>
            <p:nvPr/>
          </p:nvSpPr>
          <p:spPr>
            <a:xfrm>
              <a:off x="7231482" y="2093371"/>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58" name="Freeform: Shape 33">
              <a:extLst>
                <a:ext uri="{FF2B5EF4-FFF2-40B4-BE49-F238E27FC236}">
                  <a16:creationId xmlns:a16="http://schemas.microsoft.com/office/drawing/2014/main" xmlns="" id="{1C64C3C7-3565-470D-B125-74EA26D8DB5F}"/>
                </a:ext>
              </a:extLst>
            </p:cNvPr>
            <p:cNvSpPr>
              <a:spLocks/>
            </p:cNvSpPr>
            <p:nvPr/>
          </p:nvSpPr>
          <p:spPr bwMode="auto">
            <a:xfrm>
              <a:off x="7430596" y="2322735"/>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solidFill>
                  <a:prstClr val="black"/>
                </a:solidFill>
              </a:endParaRPr>
            </a:p>
          </p:txBody>
        </p:sp>
      </p:grpSp>
      <p:sp>
        <p:nvSpPr>
          <p:cNvPr id="5" name="矩形 4"/>
          <p:cNvSpPr/>
          <p:nvPr/>
        </p:nvSpPr>
        <p:spPr>
          <a:xfrm>
            <a:off x="2656647" y="3541988"/>
            <a:ext cx="6782657" cy="1338828"/>
          </a:xfrm>
          <a:prstGeom prst="rect">
            <a:avLst/>
          </a:prstGeom>
        </p:spPr>
        <p:txBody>
          <a:bodyPr wrap="square">
            <a:spAutoFit/>
          </a:bodyPr>
          <a:lstStyle/>
          <a:p>
            <a:pPr>
              <a:lnSpc>
                <a:spcPct val="150000"/>
              </a:lnSpc>
            </a:pPr>
            <a:r>
              <a:rPr lang="zh-CN" altLang="en-US" dirty="0" smtClean="0">
                <a:solidFill>
                  <a:prstClr val="black"/>
                </a:solidFill>
              </a:rPr>
              <a:t>阈下刺激：</a:t>
            </a:r>
            <a:endParaRPr lang="en-US" altLang="zh-CN" dirty="0" smtClean="0">
              <a:solidFill>
                <a:prstClr val="black"/>
              </a:solidFill>
            </a:endParaRPr>
          </a:p>
          <a:p>
            <a:pPr>
              <a:lnSpc>
                <a:spcPct val="150000"/>
              </a:lnSpc>
            </a:pPr>
            <a:r>
              <a:rPr lang="en-US" altLang="zh-CN" dirty="0">
                <a:solidFill>
                  <a:prstClr val="black"/>
                </a:solidFill>
              </a:rPr>
              <a:t> </a:t>
            </a:r>
            <a:r>
              <a:rPr lang="en-US" altLang="zh-CN" dirty="0" smtClean="0">
                <a:solidFill>
                  <a:prstClr val="black"/>
                </a:solidFill>
              </a:rPr>
              <a:t>      </a:t>
            </a:r>
            <a:r>
              <a:rPr lang="zh-CN" altLang="en-US" dirty="0" smtClean="0">
                <a:solidFill>
                  <a:prstClr val="black"/>
                </a:solidFill>
              </a:rPr>
              <a:t>观看一段视频，</a:t>
            </a:r>
            <a:r>
              <a:rPr lang="zh-CN" altLang="en-US" dirty="0" smtClean="0">
                <a:solidFill>
                  <a:prstClr val="black"/>
                </a:solidFill>
              </a:rPr>
              <a:t>视频音乐中</a:t>
            </a:r>
            <a:r>
              <a:rPr lang="zh-CN" altLang="en-US" dirty="0" smtClean="0">
                <a:solidFill>
                  <a:prstClr val="black"/>
                </a:solidFill>
              </a:rPr>
              <a:t>内嵌</a:t>
            </a:r>
            <a:r>
              <a:rPr lang="en-US" altLang="zh-CN" dirty="0" smtClean="0">
                <a:solidFill>
                  <a:prstClr val="black"/>
                </a:solidFill>
              </a:rPr>
              <a:t>30</a:t>
            </a:r>
            <a:r>
              <a:rPr lang="zh-CN" altLang="en-US" dirty="0" smtClean="0">
                <a:solidFill>
                  <a:prstClr val="black"/>
                </a:solidFill>
              </a:rPr>
              <a:t>对配对词</a:t>
            </a:r>
            <a:r>
              <a:rPr lang="zh-CN" altLang="en-US" dirty="0" smtClean="0">
                <a:solidFill>
                  <a:prstClr val="black"/>
                </a:solidFill>
              </a:rPr>
              <a:t>，重复三遍。强度为</a:t>
            </a:r>
            <a:r>
              <a:rPr lang="en-US" altLang="zh-CN" dirty="0" smtClean="0">
                <a:solidFill>
                  <a:prstClr val="black"/>
                </a:solidFill>
              </a:rPr>
              <a:t>20</a:t>
            </a:r>
            <a:r>
              <a:rPr lang="zh-CN" altLang="en-US" dirty="0" smtClean="0">
                <a:solidFill>
                  <a:prstClr val="black"/>
                </a:solidFill>
              </a:rPr>
              <a:t>分贝，</a:t>
            </a:r>
            <a:r>
              <a:rPr lang="zh-CN" altLang="en-US" dirty="0" smtClean="0">
                <a:solidFill>
                  <a:prstClr val="black"/>
                </a:solidFill>
              </a:rPr>
              <a:t>令被试无法报告。</a:t>
            </a:r>
            <a:endParaRPr lang="zh-CN" altLang="en-US" dirty="0">
              <a:solidFill>
                <a:prstClr val="black"/>
              </a:solidFill>
            </a:endParaRPr>
          </a:p>
        </p:txBody>
      </p:sp>
      <p:sp>
        <p:nvSpPr>
          <p:cNvPr id="6" name="TextBox 5"/>
          <p:cNvSpPr txBox="1"/>
          <p:nvPr/>
        </p:nvSpPr>
        <p:spPr>
          <a:xfrm>
            <a:off x="1967422" y="1413164"/>
            <a:ext cx="1378451" cy="369332"/>
          </a:xfrm>
          <a:prstGeom prst="rect">
            <a:avLst/>
          </a:prstGeom>
          <a:noFill/>
        </p:spPr>
        <p:txBody>
          <a:bodyPr wrap="square" rtlCol="0">
            <a:spAutoFit/>
          </a:bodyPr>
          <a:lstStyle/>
          <a:p>
            <a:endParaRPr lang="zh-CN" altLang="en-US" dirty="0">
              <a:solidFill>
                <a:prstClr val="black"/>
              </a:solidFill>
            </a:endParaRPr>
          </a:p>
        </p:txBody>
      </p:sp>
      <p:sp>
        <p:nvSpPr>
          <p:cNvPr id="7" name="TextBox 6"/>
          <p:cNvSpPr txBox="1"/>
          <p:nvPr/>
        </p:nvSpPr>
        <p:spPr>
          <a:xfrm>
            <a:off x="1476015" y="1237966"/>
            <a:ext cx="1984158" cy="461665"/>
          </a:xfrm>
          <a:prstGeom prst="rect">
            <a:avLst/>
          </a:prstGeom>
          <a:noFill/>
        </p:spPr>
        <p:txBody>
          <a:bodyPr wrap="square" rtlCol="0">
            <a:spAutoFit/>
          </a:bodyPr>
          <a:lstStyle/>
          <a:p>
            <a:r>
              <a:rPr lang="zh-CN" altLang="en-US" sz="2400" b="1" dirty="0" smtClean="0">
                <a:solidFill>
                  <a:prstClr val="black"/>
                </a:solidFill>
              </a:rPr>
              <a:t>视</a:t>
            </a:r>
            <a:r>
              <a:rPr lang="en-US" altLang="zh-CN" sz="2400" b="1" dirty="0" smtClean="0">
                <a:solidFill>
                  <a:prstClr val="black"/>
                </a:solidFill>
              </a:rPr>
              <a:t>-</a:t>
            </a:r>
            <a:r>
              <a:rPr lang="zh-CN" altLang="en-US" sz="2400" b="1" dirty="0" smtClean="0">
                <a:solidFill>
                  <a:prstClr val="black"/>
                </a:solidFill>
              </a:rPr>
              <a:t>听</a:t>
            </a:r>
            <a:r>
              <a:rPr lang="zh-CN" altLang="en-US" sz="2400" b="1" dirty="0" smtClean="0">
                <a:solidFill>
                  <a:prstClr val="black"/>
                </a:solidFill>
              </a:rPr>
              <a:t>组</a:t>
            </a:r>
            <a:endParaRPr lang="zh-CN" altLang="en-US" sz="2400" b="1" dirty="0">
              <a:solidFill>
                <a:prstClr val="black"/>
              </a:solidFill>
            </a:endParaRPr>
          </a:p>
        </p:txBody>
      </p:sp>
      <p:grpSp>
        <p:nvGrpSpPr>
          <p:cNvPr id="36" name="组合 35"/>
          <p:cNvGrpSpPr/>
          <p:nvPr/>
        </p:nvGrpSpPr>
        <p:grpSpPr>
          <a:xfrm>
            <a:off x="1426772" y="5050451"/>
            <a:ext cx="680202" cy="680202"/>
            <a:chOff x="4264833" y="2093371"/>
            <a:chExt cx="680202" cy="680202"/>
          </a:xfrm>
        </p:grpSpPr>
        <p:sp>
          <p:nvSpPr>
            <p:cNvPr id="37"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8"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40" name="矩形 39"/>
          <p:cNvSpPr/>
          <p:nvPr/>
        </p:nvSpPr>
        <p:spPr>
          <a:xfrm>
            <a:off x="2802651" y="5195203"/>
            <a:ext cx="6782657" cy="1338828"/>
          </a:xfrm>
          <a:prstGeom prst="rect">
            <a:avLst/>
          </a:prstGeom>
        </p:spPr>
        <p:txBody>
          <a:bodyPr wrap="square">
            <a:spAutoFit/>
          </a:bodyPr>
          <a:lstStyle/>
          <a:p>
            <a:pPr>
              <a:lnSpc>
                <a:spcPct val="150000"/>
              </a:lnSpc>
            </a:pPr>
            <a:r>
              <a:rPr lang="zh-CN" altLang="en-US" dirty="0" smtClean="0">
                <a:solidFill>
                  <a:prstClr val="black"/>
                </a:solidFill>
              </a:rPr>
              <a:t>被试完成回忆：</a:t>
            </a:r>
            <a:endParaRPr lang="en-US" altLang="zh-CN" dirty="0" smtClean="0">
              <a:solidFill>
                <a:prstClr val="black"/>
              </a:solidFill>
            </a:endParaRPr>
          </a:p>
          <a:p>
            <a:pPr>
              <a:lnSpc>
                <a:spcPct val="150000"/>
              </a:lnSpc>
            </a:pPr>
            <a:r>
              <a:rPr lang="en-US" altLang="zh-CN" dirty="0">
                <a:solidFill>
                  <a:prstClr val="black"/>
                </a:solidFill>
              </a:rPr>
              <a:t> </a:t>
            </a:r>
            <a:r>
              <a:rPr lang="en-US" altLang="zh-CN" dirty="0" smtClean="0">
                <a:solidFill>
                  <a:prstClr val="black"/>
                </a:solidFill>
              </a:rPr>
              <a:t>      </a:t>
            </a:r>
            <a:r>
              <a:rPr lang="zh-CN" altLang="en-US" dirty="0" smtClean="0">
                <a:solidFill>
                  <a:prstClr val="black"/>
                </a:solidFill>
              </a:rPr>
              <a:t>完成测试：给出一个词，要求写出另一个与之配对的词。</a:t>
            </a:r>
            <a:r>
              <a:rPr lang="zh-CN" altLang="en-US" dirty="0" smtClean="0">
                <a:solidFill>
                  <a:prstClr val="black"/>
                </a:solidFill>
              </a:rPr>
              <a:t>一共</a:t>
            </a:r>
            <a:r>
              <a:rPr lang="en-US" altLang="zh-CN" dirty="0">
                <a:solidFill>
                  <a:prstClr val="black"/>
                </a:solidFill>
              </a:rPr>
              <a:t>1</a:t>
            </a:r>
            <a:r>
              <a:rPr lang="en-US" altLang="zh-CN" dirty="0" smtClean="0">
                <a:solidFill>
                  <a:prstClr val="black"/>
                </a:solidFill>
              </a:rPr>
              <a:t>0</a:t>
            </a:r>
            <a:r>
              <a:rPr lang="zh-CN" altLang="en-US" dirty="0" smtClean="0">
                <a:solidFill>
                  <a:prstClr val="black"/>
                </a:solidFill>
              </a:rPr>
              <a:t>个。</a:t>
            </a:r>
            <a:endParaRPr lang="zh-CN" altLang="en-US" dirty="0">
              <a:solidFill>
                <a:prstClr val="black"/>
              </a:solidFill>
            </a:endParaRPr>
          </a:p>
        </p:txBody>
      </p:sp>
    </p:spTree>
    <p:extLst>
      <p:ext uri="{BB962C8B-B14F-4D97-AF65-F5344CB8AC3E}">
        <p14:creationId xmlns:p14="http://schemas.microsoft.com/office/powerpoint/2010/main" val="810450988"/>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9617532" y="3753126"/>
            <a:ext cx="2228532" cy="2811940"/>
            <a:chOff x="4823608" y="2237050"/>
            <a:chExt cx="2653553" cy="3348228"/>
          </a:xfrm>
          <a:solidFill>
            <a:schemeClr val="accent1"/>
          </a:solidFill>
        </p:grpSpPr>
        <p:sp>
          <p:nvSpPr>
            <p:cNvPr id="59" name="Freeform: Shape 6"/>
            <p:cNvSpPr>
              <a:spLocks/>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lstStyle/>
            <a:p>
              <a:pPr algn="ctr"/>
              <a:endParaRPr>
                <a:solidFill>
                  <a:prstClr val="black"/>
                </a:solidFill>
              </a:endParaRPr>
            </a:p>
          </p:txBody>
        </p:sp>
        <p:sp>
          <p:nvSpPr>
            <p:cNvPr id="42" name="Freeform: Shape 7"/>
            <p:cNvSpPr>
              <a:spLocks/>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lstStyle/>
            <a:p>
              <a:pPr algn="ctr"/>
              <a:endParaRPr>
                <a:solidFill>
                  <a:prstClr val="black"/>
                </a:solidFill>
              </a:endParaRPr>
            </a:p>
          </p:txBody>
        </p:sp>
        <p:sp>
          <p:nvSpPr>
            <p:cNvPr id="43" name="Freeform: Shape 8"/>
            <p:cNvSpPr>
              <a:spLocks/>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lstStyle/>
            <a:p>
              <a:pPr algn="ctr"/>
              <a:endParaRPr>
                <a:solidFill>
                  <a:prstClr val="black"/>
                </a:solidFill>
              </a:endParaRPr>
            </a:p>
          </p:txBody>
        </p:sp>
        <p:sp>
          <p:nvSpPr>
            <p:cNvPr id="44" name="Freeform: Shape 9"/>
            <p:cNvSpPr>
              <a:spLocks/>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lstStyle/>
            <a:p>
              <a:pPr algn="ctr"/>
              <a:endParaRPr>
                <a:solidFill>
                  <a:prstClr val="black"/>
                </a:solidFill>
              </a:endParaRPr>
            </a:p>
          </p:txBody>
        </p:sp>
        <p:sp>
          <p:nvSpPr>
            <p:cNvPr id="45" name="Freeform: Shape 10"/>
            <p:cNvSpPr>
              <a:spLocks/>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lstStyle/>
            <a:p>
              <a:pPr algn="ctr"/>
              <a:endParaRPr>
                <a:solidFill>
                  <a:prstClr val="black"/>
                </a:solidFill>
              </a:endParaRPr>
            </a:p>
          </p:txBody>
        </p:sp>
        <p:sp>
          <p:nvSpPr>
            <p:cNvPr id="46" name="Freeform: Shape 11"/>
            <p:cNvSpPr>
              <a:spLocks/>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lstStyle/>
            <a:p>
              <a:pPr algn="ctr"/>
              <a:endParaRPr>
                <a:solidFill>
                  <a:prstClr val="black"/>
                </a:solidFill>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a:spLocks/>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lstStyle/>
              <a:p>
                <a:pPr algn="ctr"/>
                <a:endParaRPr>
                  <a:solidFill>
                    <a:prstClr val="black"/>
                  </a:solidFill>
                </a:endParaRPr>
              </a:p>
            </p:txBody>
          </p:sp>
          <p:sp>
            <p:nvSpPr>
              <p:cNvPr id="50" name="Freeform: Shape 14"/>
              <p:cNvSpPr>
                <a:spLocks/>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lstStyle/>
              <a:p>
                <a:pPr algn="ctr"/>
                <a:endParaRPr>
                  <a:solidFill>
                    <a:prstClr val="black"/>
                  </a:solidFill>
                </a:endParaRPr>
              </a:p>
            </p:txBody>
          </p:sp>
          <p:sp>
            <p:nvSpPr>
              <p:cNvPr id="51" name="Freeform: Shape 15"/>
              <p:cNvSpPr>
                <a:spLocks/>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lstStyle/>
              <a:p>
                <a:pPr algn="ctr"/>
                <a:endParaRPr>
                  <a:solidFill>
                    <a:prstClr val="black"/>
                  </a:solidFill>
                </a:endParaRPr>
              </a:p>
            </p:txBody>
          </p:sp>
          <p:sp>
            <p:nvSpPr>
              <p:cNvPr id="52" name="Freeform: Shape 16"/>
              <p:cNvSpPr>
                <a:spLocks/>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lstStyle/>
              <a:p>
                <a:pPr algn="ctr"/>
                <a:endParaRPr>
                  <a:solidFill>
                    <a:prstClr val="black"/>
                  </a:solidFill>
                </a:endParaRPr>
              </a:p>
            </p:txBody>
          </p:sp>
          <p:sp>
            <p:nvSpPr>
              <p:cNvPr id="53" name="Freeform: Shape 17"/>
              <p:cNvSpPr>
                <a:spLocks/>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lstStyle/>
              <a:p>
                <a:pPr algn="ctr"/>
                <a:endParaRPr>
                  <a:solidFill>
                    <a:prstClr val="black"/>
                  </a:solidFill>
                </a:endParaRPr>
              </a:p>
            </p:txBody>
          </p:sp>
          <p:sp>
            <p:nvSpPr>
              <p:cNvPr id="54" name="Freeform: Shape 18"/>
              <p:cNvSpPr>
                <a:spLocks/>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lstStyle/>
              <a:p>
                <a:pPr algn="ctr"/>
                <a:endParaRPr>
                  <a:solidFill>
                    <a:prstClr val="black"/>
                  </a:solidFill>
                </a:endParaRPr>
              </a:p>
            </p:txBody>
          </p:sp>
          <p:sp>
            <p:nvSpPr>
              <p:cNvPr id="55" name="Freeform: Shape 19"/>
              <p:cNvSpPr>
                <a:spLocks/>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lstStyle/>
              <a:p>
                <a:pPr algn="ctr"/>
                <a:endParaRPr>
                  <a:solidFill>
                    <a:prstClr val="black"/>
                  </a:solidFill>
                </a:endParaRPr>
              </a:p>
            </p:txBody>
          </p:sp>
          <p:sp>
            <p:nvSpPr>
              <p:cNvPr id="56" name="Freeform: Shape 20"/>
              <p:cNvSpPr>
                <a:spLocks/>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lstStyle/>
              <a:p>
                <a:pPr algn="ctr"/>
                <a:endParaRPr>
                  <a:solidFill>
                    <a:prstClr val="black"/>
                  </a:solidFill>
                </a:endParaRPr>
              </a:p>
            </p:txBody>
          </p:sp>
          <p:sp>
            <p:nvSpPr>
              <p:cNvPr id="57" name="Freeform: Shape 21"/>
              <p:cNvSpPr>
                <a:spLocks/>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lstStyle/>
              <a:p>
                <a:pPr algn="ctr"/>
                <a:endParaRPr>
                  <a:solidFill>
                    <a:prstClr val="black"/>
                  </a:solidFill>
                </a:endParaRPr>
              </a:p>
            </p:txBody>
          </p:sp>
        </p:grpSp>
        <p:sp>
          <p:nvSpPr>
            <p:cNvPr id="48" name="Freeform: Shape 22"/>
            <p:cNvSpPr>
              <a:spLocks/>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lstStyle/>
            <a:p>
              <a:pPr algn="ctr"/>
              <a:endParaRPr>
                <a:solidFill>
                  <a:prstClr val="black"/>
                </a:solidFill>
              </a:endParaRPr>
            </a:p>
          </p:txBody>
        </p:sp>
      </p:grpSp>
      <p:grpSp>
        <p:nvGrpSpPr>
          <p:cNvPr id="2" name="组合 1"/>
          <p:cNvGrpSpPr/>
          <p:nvPr/>
        </p:nvGrpSpPr>
        <p:grpSpPr>
          <a:xfrm>
            <a:off x="1476015" y="1971664"/>
            <a:ext cx="680202" cy="680202"/>
            <a:chOff x="4264833" y="2093371"/>
            <a:chExt cx="680202" cy="680202"/>
          </a:xfrm>
        </p:grpSpPr>
        <p:sp>
          <p:nvSpPr>
            <p:cNvPr id="33"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4"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71" name="矩形 70"/>
          <p:cNvSpPr/>
          <p:nvPr/>
        </p:nvSpPr>
        <p:spPr>
          <a:xfrm>
            <a:off x="2575537" y="1872485"/>
            <a:ext cx="6241850" cy="1338828"/>
          </a:xfrm>
          <a:prstGeom prst="rect">
            <a:avLst/>
          </a:prstGeom>
        </p:spPr>
        <p:txBody>
          <a:bodyPr wrap="square">
            <a:spAutoFit/>
            <a:scene3d>
              <a:camera prst="orthographicFront"/>
              <a:lightRig rig="threePt" dir="t"/>
            </a:scene3d>
            <a:sp3d contourW="12700"/>
          </a:bodyPr>
          <a:lstStyle/>
          <a:p>
            <a:pPr>
              <a:lnSpc>
                <a:spcPct val="150000"/>
              </a:lnSpc>
            </a:pPr>
            <a:r>
              <a:rPr lang="zh-CN" altLang="en-US" dirty="0" smtClean="0">
                <a:solidFill>
                  <a:prstClr val="black"/>
                </a:solidFill>
              </a:rPr>
              <a:t>阈上刺激：</a:t>
            </a:r>
            <a:endParaRPr lang="en-US" altLang="zh-CN" dirty="0" smtClean="0">
              <a:solidFill>
                <a:prstClr val="black"/>
              </a:solidFill>
            </a:endParaRPr>
          </a:p>
          <a:p>
            <a:pPr lvl="1">
              <a:lnSpc>
                <a:spcPct val="150000"/>
              </a:lnSpc>
            </a:pPr>
            <a:r>
              <a:rPr lang="zh-CN" altLang="en-US" dirty="0">
                <a:solidFill>
                  <a:prstClr val="black"/>
                </a:solidFill>
              </a:rPr>
              <a:t>听</a:t>
            </a:r>
            <a:r>
              <a:rPr lang="zh-CN" altLang="en-US" dirty="0" smtClean="0">
                <a:solidFill>
                  <a:prstClr val="black"/>
                </a:solidFill>
              </a:rPr>
              <a:t>一段材料，</a:t>
            </a:r>
            <a:r>
              <a:rPr lang="en-US" altLang="zh-CN" dirty="0" smtClean="0">
                <a:solidFill>
                  <a:prstClr val="black"/>
                </a:solidFill>
              </a:rPr>
              <a:t>30</a:t>
            </a:r>
            <a:r>
              <a:rPr lang="zh-CN" altLang="en-US" dirty="0" smtClean="0">
                <a:solidFill>
                  <a:prstClr val="black"/>
                </a:solidFill>
              </a:rPr>
              <a:t>对配对词以</a:t>
            </a:r>
            <a:r>
              <a:rPr lang="en-US" altLang="zh-CN" dirty="0" smtClean="0">
                <a:solidFill>
                  <a:prstClr val="black"/>
                </a:solidFill>
              </a:rPr>
              <a:t>50</a:t>
            </a:r>
            <a:r>
              <a:rPr lang="zh-CN" altLang="en-US" dirty="0" smtClean="0">
                <a:solidFill>
                  <a:prstClr val="black"/>
                </a:solidFill>
              </a:rPr>
              <a:t>分贝一一快速念出，要求被试对配对关系进行学习。</a:t>
            </a:r>
            <a:endParaRPr lang="en-US" altLang="zh-CN" dirty="0" smtClean="0">
              <a:solidFill>
                <a:prstClr val="black"/>
              </a:solidFill>
            </a:endParaRPr>
          </a:p>
        </p:txBody>
      </p:sp>
      <p:pic>
        <p:nvPicPr>
          <p:cNvPr id="79" name="图片 78"/>
          <p:cNvPicPr>
            <a:picLocks noChangeAspect="1"/>
          </p:cNvPicPr>
          <p:nvPr/>
        </p:nvPicPr>
        <p:blipFill>
          <a:blip r:embed="rId3"/>
          <a:stretch>
            <a:fillRect/>
          </a:stretch>
        </p:blipFill>
        <p:spPr>
          <a:xfrm rot="16200000">
            <a:off x="134041" y="-175616"/>
            <a:ext cx="1268414" cy="1558750"/>
          </a:xfrm>
          <a:prstGeom prst="rect">
            <a:avLst/>
          </a:prstGeom>
        </p:spPr>
      </p:pic>
      <p:grpSp>
        <p:nvGrpSpPr>
          <p:cNvPr id="80" name="组合 79"/>
          <p:cNvGrpSpPr/>
          <p:nvPr/>
        </p:nvGrpSpPr>
        <p:grpSpPr>
          <a:xfrm>
            <a:off x="1785305" y="394109"/>
            <a:ext cx="4440139" cy="712314"/>
            <a:chOff x="1451102" y="1713400"/>
            <a:chExt cx="4440139" cy="712314"/>
          </a:xfrm>
        </p:grpSpPr>
        <p:grpSp>
          <p:nvGrpSpPr>
            <p:cNvPr id="81" name="组合 80"/>
            <p:cNvGrpSpPr/>
            <p:nvPr/>
          </p:nvGrpSpPr>
          <p:grpSpPr>
            <a:xfrm>
              <a:off x="1451102" y="1713400"/>
              <a:ext cx="2998508" cy="535920"/>
              <a:chOff x="5906988" y="1931114"/>
              <a:chExt cx="2998508" cy="535920"/>
            </a:xfrm>
          </p:grpSpPr>
          <p:sp>
            <p:nvSpPr>
              <p:cNvPr id="83" name="矩形 82"/>
              <p:cNvSpPr/>
              <p:nvPr/>
            </p:nvSpPr>
            <p:spPr>
              <a:xfrm>
                <a:off x="6566393" y="1931114"/>
                <a:ext cx="2339103"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具体实验设计</a:t>
                </a:r>
              </a:p>
            </p:txBody>
          </p:sp>
          <p:sp>
            <p:nvSpPr>
              <p:cNvPr id="84" name="矩形 8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04.</a:t>
                </a:r>
                <a:endParaRPr lang="zh-CN" altLang="en-US" sz="2800" b="1" dirty="0">
                  <a:solidFill>
                    <a:srgbClr val="E06741"/>
                  </a:solidFill>
                </a:endParaRPr>
              </a:p>
            </p:txBody>
          </p:sp>
        </p:grpSp>
        <p:sp>
          <p:nvSpPr>
            <p:cNvPr id="82" name="文本框 81"/>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smtClean="0">
                  <a:solidFill>
                    <a:prstClr val="white">
                      <a:lumMod val="50000"/>
                    </a:prstClr>
                  </a:solidFill>
                  <a:latin typeface="微软雅黑"/>
                </a:rPr>
                <a:t>Relevant concepts </a:t>
              </a:r>
              <a:endParaRPr lang="en-US" altLang="zh-CN" sz="1050" dirty="0">
                <a:solidFill>
                  <a:prstClr val="white">
                    <a:lumMod val="50000"/>
                  </a:prstClr>
                </a:solidFill>
                <a:latin typeface="微软雅黑"/>
              </a:endParaRPr>
            </a:p>
          </p:txBody>
        </p:sp>
      </p:grpSp>
      <p:grpSp>
        <p:nvGrpSpPr>
          <p:cNvPr id="3" name="组合 2"/>
          <p:cNvGrpSpPr/>
          <p:nvPr/>
        </p:nvGrpSpPr>
        <p:grpSpPr>
          <a:xfrm>
            <a:off x="1474381" y="3550994"/>
            <a:ext cx="680202" cy="680202"/>
            <a:chOff x="7231482" y="2093371"/>
            <a:chExt cx="680202" cy="680202"/>
          </a:xfrm>
        </p:grpSpPr>
        <p:sp>
          <p:nvSpPr>
            <p:cNvPr id="39" name="Oval 26"/>
            <p:cNvSpPr>
              <a:spLocks noChangeAspect="1"/>
            </p:cNvSpPr>
            <p:nvPr/>
          </p:nvSpPr>
          <p:spPr>
            <a:xfrm>
              <a:off x="7231482" y="2093371"/>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58" name="Freeform: Shape 33">
              <a:extLst>
                <a:ext uri="{FF2B5EF4-FFF2-40B4-BE49-F238E27FC236}">
                  <a16:creationId xmlns:a16="http://schemas.microsoft.com/office/drawing/2014/main" xmlns="" id="{1C64C3C7-3565-470D-B125-74EA26D8DB5F}"/>
                </a:ext>
              </a:extLst>
            </p:cNvPr>
            <p:cNvSpPr>
              <a:spLocks/>
            </p:cNvSpPr>
            <p:nvPr/>
          </p:nvSpPr>
          <p:spPr bwMode="auto">
            <a:xfrm>
              <a:off x="7430596" y="2322735"/>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solidFill>
                  <a:prstClr val="black"/>
                </a:solidFill>
              </a:endParaRPr>
            </a:p>
          </p:txBody>
        </p:sp>
      </p:grpSp>
      <p:sp>
        <p:nvSpPr>
          <p:cNvPr id="5" name="矩形 4"/>
          <p:cNvSpPr/>
          <p:nvPr/>
        </p:nvSpPr>
        <p:spPr>
          <a:xfrm>
            <a:off x="2656647" y="3541988"/>
            <a:ext cx="6782657" cy="1338828"/>
          </a:xfrm>
          <a:prstGeom prst="rect">
            <a:avLst/>
          </a:prstGeom>
        </p:spPr>
        <p:txBody>
          <a:bodyPr wrap="square">
            <a:spAutoFit/>
          </a:bodyPr>
          <a:lstStyle/>
          <a:p>
            <a:pPr>
              <a:lnSpc>
                <a:spcPct val="150000"/>
              </a:lnSpc>
            </a:pPr>
            <a:r>
              <a:rPr lang="zh-CN" altLang="en-US" dirty="0" smtClean="0">
                <a:solidFill>
                  <a:prstClr val="black"/>
                </a:solidFill>
              </a:rPr>
              <a:t>阈下刺激：</a:t>
            </a:r>
            <a:endParaRPr lang="en-US" altLang="zh-CN" dirty="0" smtClean="0">
              <a:solidFill>
                <a:prstClr val="black"/>
              </a:solidFill>
            </a:endParaRPr>
          </a:p>
          <a:p>
            <a:pPr>
              <a:lnSpc>
                <a:spcPct val="150000"/>
              </a:lnSpc>
            </a:pPr>
            <a:r>
              <a:rPr lang="en-US" altLang="zh-CN" dirty="0">
                <a:solidFill>
                  <a:prstClr val="black"/>
                </a:solidFill>
              </a:rPr>
              <a:t> </a:t>
            </a:r>
            <a:r>
              <a:rPr lang="en-US" altLang="zh-CN" dirty="0" smtClean="0">
                <a:solidFill>
                  <a:prstClr val="black"/>
                </a:solidFill>
              </a:rPr>
              <a:t>      </a:t>
            </a:r>
            <a:r>
              <a:rPr lang="zh-CN" altLang="en-US" dirty="0" smtClean="0">
                <a:solidFill>
                  <a:prstClr val="black"/>
                </a:solidFill>
              </a:rPr>
              <a:t>观看一段视频，视频中内嵌</a:t>
            </a:r>
            <a:r>
              <a:rPr lang="en-US" altLang="zh-CN" dirty="0" smtClean="0">
                <a:solidFill>
                  <a:prstClr val="black"/>
                </a:solidFill>
              </a:rPr>
              <a:t>30</a:t>
            </a:r>
            <a:r>
              <a:rPr lang="zh-CN" altLang="en-US" dirty="0" smtClean="0">
                <a:solidFill>
                  <a:prstClr val="black"/>
                </a:solidFill>
              </a:rPr>
              <a:t>对配对词，重复三遍。强度为</a:t>
            </a:r>
            <a:r>
              <a:rPr lang="en-US" altLang="zh-CN" dirty="0" smtClean="0">
                <a:solidFill>
                  <a:prstClr val="black"/>
                </a:solidFill>
              </a:rPr>
              <a:t>20</a:t>
            </a:r>
            <a:r>
              <a:rPr lang="zh-CN" altLang="en-US" dirty="0" smtClean="0">
                <a:solidFill>
                  <a:prstClr val="black"/>
                </a:solidFill>
              </a:rPr>
              <a:t>分贝，令被试无法报告。</a:t>
            </a:r>
            <a:endParaRPr lang="zh-CN" altLang="en-US" dirty="0">
              <a:solidFill>
                <a:prstClr val="black"/>
              </a:solidFill>
            </a:endParaRPr>
          </a:p>
        </p:txBody>
      </p:sp>
      <p:sp>
        <p:nvSpPr>
          <p:cNvPr id="6" name="TextBox 5"/>
          <p:cNvSpPr txBox="1"/>
          <p:nvPr/>
        </p:nvSpPr>
        <p:spPr>
          <a:xfrm>
            <a:off x="1967422" y="1413164"/>
            <a:ext cx="1378451" cy="369332"/>
          </a:xfrm>
          <a:prstGeom prst="rect">
            <a:avLst/>
          </a:prstGeom>
          <a:noFill/>
        </p:spPr>
        <p:txBody>
          <a:bodyPr wrap="square" rtlCol="0">
            <a:spAutoFit/>
          </a:bodyPr>
          <a:lstStyle/>
          <a:p>
            <a:endParaRPr lang="zh-CN" altLang="en-US" dirty="0"/>
          </a:p>
        </p:txBody>
      </p:sp>
      <p:sp>
        <p:nvSpPr>
          <p:cNvPr id="7" name="TextBox 6"/>
          <p:cNvSpPr txBox="1"/>
          <p:nvPr/>
        </p:nvSpPr>
        <p:spPr>
          <a:xfrm>
            <a:off x="1476015" y="1237966"/>
            <a:ext cx="1984158" cy="461665"/>
          </a:xfrm>
          <a:prstGeom prst="rect">
            <a:avLst/>
          </a:prstGeom>
          <a:noFill/>
        </p:spPr>
        <p:txBody>
          <a:bodyPr wrap="square" rtlCol="0">
            <a:spAutoFit/>
          </a:bodyPr>
          <a:lstStyle/>
          <a:p>
            <a:r>
              <a:rPr lang="zh-CN" altLang="en-US" sz="2400" b="1" dirty="0"/>
              <a:t>听</a:t>
            </a:r>
            <a:r>
              <a:rPr lang="en-US" altLang="zh-CN" sz="2400" b="1" dirty="0" smtClean="0"/>
              <a:t>-</a:t>
            </a:r>
            <a:r>
              <a:rPr lang="zh-CN" altLang="en-US" sz="2400" b="1" dirty="0"/>
              <a:t>听</a:t>
            </a:r>
            <a:r>
              <a:rPr lang="zh-CN" altLang="en-US" sz="2400" b="1" dirty="0" smtClean="0"/>
              <a:t>组</a:t>
            </a:r>
            <a:endParaRPr lang="zh-CN" altLang="en-US" sz="2400" b="1" dirty="0"/>
          </a:p>
        </p:txBody>
      </p:sp>
      <p:grpSp>
        <p:nvGrpSpPr>
          <p:cNvPr id="36" name="组合 35"/>
          <p:cNvGrpSpPr/>
          <p:nvPr/>
        </p:nvGrpSpPr>
        <p:grpSpPr>
          <a:xfrm>
            <a:off x="1426772" y="5050451"/>
            <a:ext cx="680202" cy="680202"/>
            <a:chOff x="4264833" y="2093371"/>
            <a:chExt cx="680202" cy="680202"/>
          </a:xfrm>
        </p:grpSpPr>
        <p:sp>
          <p:nvSpPr>
            <p:cNvPr id="37"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8"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40" name="矩形 39"/>
          <p:cNvSpPr/>
          <p:nvPr/>
        </p:nvSpPr>
        <p:spPr>
          <a:xfrm>
            <a:off x="2802651" y="5195203"/>
            <a:ext cx="6782657" cy="1338828"/>
          </a:xfrm>
          <a:prstGeom prst="rect">
            <a:avLst/>
          </a:prstGeom>
        </p:spPr>
        <p:txBody>
          <a:bodyPr wrap="square">
            <a:spAutoFit/>
          </a:bodyPr>
          <a:lstStyle/>
          <a:p>
            <a:pPr>
              <a:lnSpc>
                <a:spcPct val="150000"/>
              </a:lnSpc>
            </a:pPr>
            <a:r>
              <a:rPr lang="zh-CN" altLang="en-US" dirty="0" smtClean="0">
                <a:solidFill>
                  <a:prstClr val="black"/>
                </a:solidFill>
              </a:rPr>
              <a:t>被试完成回忆：</a:t>
            </a:r>
            <a:endParaRPr lang="en-US" altLang="zh-CN" dirty="0" smtClean="0">
              <a:solidFill>
                <a:prstClr val="black"/>
              </a:solidFill>
            </a:endParaRPr>
          </a:p>
          <a:p>
            <a:pPr>
              <a:lnSpc>
                <a:spcPct val="150000"/>
              </a:lnSpc>
            </a:pPr>
            <a:r>
              <a:rPr lang="en-US" altLang="zh-CN" dirty="0">
                <a:solidFill>
                  <a:prstClr val="black"/>
                </a:solidFill>
              </a:rPr>
              <a:t> </a:t>
            </a:r>
            <a:r>
              <a:rPr lang="en-US" altLang="zh-CN" dirty="0" smtClean="0">
                <a:solidFill>
                  <a:prstClr val="black"/>
                </a:solidFill>
              </a:rPr>
              <a:t>      </a:t>
            </a:r>
            <a:r>
              <a:rPr lang="zh-CN" altLang="en-US" dirty="0" smtClean="0">
                <a:solidFill>
                  <a:prstClr val="black"/>
                </a:solidFill>
              </a:rPr>
              <a:t>完成测试：给出一个词，要求写出另一个与之配对的词。一共</a:t>
            </a:r>
            <a:r>
              <a:rPr lang="en-US" altLang="zh-CN" dirty="0">
                <a:solidFill>
                  <a:prstClr val="black"/>
                </a:solidFill>
              </a:rPr>
              <a:t>1</a:t>
            </a:r>
            <a:r>
              <a:rPr lang="en-US" altLang="zh-CN" dirty="0" smtClean="0">
                <a:solidFill>
                  <a:prstClr val="black"/>
                </a:solidFill>
              </a:rPr>
              <a:t>0</a:t>
            </a:r>
            <a:r>
              <a:rPr lang="zh-CN" altLang="en-US" dirty="0" smtClean="0">
                <a:solidFill>
                  <a:prstClr val="black"/>
                </a:solidFill>
              </a:rPr>
              <a:t>个。</a:t>
            </a:r>
            <a:endParaRPr lang="zh-CN" altLang="en-US" dirty="0">
              <a:solidFill>
                <a:prstClr val="black"/>
              </a:solidFill>
            </a:endParaRPr>
          </a:p>
        </p:txBody>
      </p:sp>
    </p:spTree>
    <p:extLst>
      <p:ext uri="{BB962C8B-B14F-4D97-AF65-F5344CB8AC3E}">
        <p14:creationId xmlns:p14="http://schemas.microsoft.com/office/powerpoint/2010/main" val="810450988"/>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9617532" y="3753126"/>
            <a:ext cx="2228532" cy="2811940"/>
            <a:chOff x="4823608" y="2237050"/>
            <a:chExt cx="2653553" cy="3348228"/>
          </a:xfrm>
          <a:solidFill>
            <a:schemeClr val="accent1"/>
          </a:solidFill>
        </p:grpSpPr>
        <p:sp>
          <p:nvSpPr>
            <p:cNvPr id="59" name="Freeform: Shape 6"/>
            <p:cNvSpPr>
              <a:spLocks/>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lstStyle/>
            <a:p>
              <a:pPr algn="ctr"/>
              <a:endParaRPr>
                <a:solidFill>
                  <a:prstClr val="black"/>
                </a:solidFill>
              </a:endParaRPr>
            </a:p>
          </p:txBody>
        </p:sp>
        <p:sp>
          <p:nvSpPr>
            <p:cNvPr id="42" name="Freeform: Shape 7"/>
            <p:cNvSpPr>
              <a:spLocks/>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lstStyle/>
            <a:p>
              <a:pPr algn="ctr"/>
              <a:endParaRPr>
                <a:solidFill>
                  <a:prstClr val="black"/>
                </a:solidFill>
              </a:endParaRPr>
            </a:p>
          </p:txBody>
        </p:sp>
        <p:sp>
          <p:nvSpPr>
            <p:cNvPr id="43" name="Freeform: Shape 8"/>
            <p:cNvSpPr>
              <a:spLocks/>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lstStyle/>
            <a:p>
              <a:pPr algn="ctr"/>
              <a:endParaRPr>
                <a:solidFill>
                  <a:prstClr val="black"/>
                </a:solidFill>
              </a:endParaRPr>
            </a:p>
          </p:txBody>
        </p:sp>
        <p:sp>
          <p:nvSpPr>
            <p:cNvPr id="44" name="Freeform: Shape 9"/>
            <p:cNvSpPr>
              <a:spLocks/>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lstStyle/>
            <a:p>
              <a:pPr algn="ctr"/>
              <a:endParaRPr>
                <a:solidFill>
                  <a:prstClr val="black"/>
                </a:solidFill>
              </a:endParaRPr>
            </a:p>
          </p:txBody>
        </p:sp>
        <p:sp>
          <p:nvSpPr>
            <p:cNvPr id="45" name="Freeform: Shape 10"/>
            <p:cNvSpPr>
              <a:spLocks/>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lstStyle/>
            <a:p>
              <a:pPr algn="ctr"/>
              <a:endParaRPr>
                <a:solidFill>
                  <a:prstClr val="black"/>
                </a:solidFill>
              </a:endParaRPr>
            </a:p>
          </p:txBody>
        </p:sp>
        <p:sp>
          <p:nvSpPr>
            <p:cNvPr id="46" name="Freeform: Shape 11"/>
            <p:cNvSpPr>
              <a:spLocks/>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lstStyle/>
            <a:p>
              <a:pPr algn="ctr"/>
              <a:endParaRPr>
                <a:solidFill>
                  <a:prstClr val="black"/>
                </a:solidFill>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a:spLocks/>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lstStyle/>
              <a:p>
                <a:pPr algn="ctr"/>
                <a:endParaRPr>
                  <a:solidFill>
                    <a:prstClr val="black"/>
                  </a:solidFill>
                </a:endParaRPr>
              </a:p>
            </p:txBody>
          </p:sp>
          <p:sp>
            <p:nvSpPr>
              <p:cNvPr id="50" name="Freeform: Shape 14"/>
              <p:cNvSpPr>
                <a:spLocks/>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lstStyle/>
              <a:p>
                <a:pPr algn="ctr"/>
                <a:endParaRPr>
                  <a:solidFill>
                    <a:prstClr val="black"/>
                  </a:solidFill>
                </a:endParaRPr>
              </a:p>
            </p:txBody>
          </p:sp>
          <p:sp>
            <p:nvSpPr>
              <p:cNvPr id="51" name="Freeform: Shape 15"/>
              <p:cNvSpPr>
                <a:spLocks/>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lstStyle/>
              <a:p>
                <a:pPr algn="ctr"/>
                <a:endParaRPr>
                  <a:solidFill>
                    <a:prstClr val="black"/>
                  </a:solidFill>
                </a:endParaRPr>
              </a:p>
            </p:txBody>
          </p:sp>
          <p:sp>
            <p:nvSpPr>
              <p:cNvPr id="52" name="Freeform: Shape 16"/>
              <p:cNvSpPr>
                <a:spLocks/>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lstStyle/>
              <a:p>
                <a:pPr algn="ctr"/>
                <a:endParaRPr>
                  <a:solidFill>
                    <a:prstClr val="black"/>
                  </a:solidFill>
                </a:endParaRPr>
              </a:p>
            </p:txBody>
          </p:sp>
          <p:sp>
            <p:nvSpPr>
              <p:cNvPr id="53" name="Freeform: Shape 17"/>
              <p:cNvSpPr>
                <a:spLocks/>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lstStyle/>
              <a:p>
                <a:pPr algn="ctr"/>
                <a:endParaRPr>
                  <a:solidFill>
                    <a:prstClr val="black"/>
                  </a:solidFill>
                </a:endParaRPr>
              </a:p>
            </p:txBody>
          </p:sp>
          <p:sp>
            <p:nvSpPr>
              <p:cNvPr id="54" name="Freeform: Shape 18"/>
              <p:cNvSpPr>
                <a:spLocks/>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lstStyle/>
              <a:p>
                <a:pPr algn="ctr"/>
                <a:endParaRPr>
                  <a:solidFill>
                    <a:prstClr val="black"/>
                  </a:solidFill>
                </a:endParaRPr>
              </a:p>
            </p:txBody>
          </p:sp>
          <p:sp>
            <p:nvSpPr>
              <p:cNvPr id="55" name="Freeform: Shape 19"/>
              <p:cNvSpPr>
                <a:spLocks/>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lstStyle/>
              <a:p>
                <a:pPr algn="ctr"/>
                <a:endParaRPr>
                  <a:solidFill>
                    <a:prstClr val="black"/>
                  </a:solidFill>
                </a:endParaRPr>
              </a:p>
            </p:txBody>
          </p:sp>
          <p:sp>
            <p:nvSpPr>
              <p:cNvPr id="56" name="Freeform: Shape 20"/>
              <p:cNvSpPr>
                <a:spLocks/>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lstStyle/>
              <a:p>
                <a:pPr algn="ctr"/>
                <a:endParaRPr>
                  <a:solidFill>
                    <a:prstClr val="black"/>
                  </a:solidFill>
                </a:endParaRPr>
              </a:p>
            </p:txBody>
          </p:sp>
          <p:sp>
            <p:nvSpPr>
              <p:cNvPr id="57" name="Freeform: Shape 21"/>
              <p:cNvSpPr>
                <a:spLocks/>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lstStyle/>
              <a:p>
                <a:pPr algn="ctr"/>
                <a:endParaRPr>
                  <a:solidFill>
                    <a:prstClr val="black"/>
                  </a:solidFill>
                </a:endParaRPr>
              </a:p>
            </p:txBody>
          </p:sp>
        </p:grpSp>
        <p:sp>
          <p:nvSpPr>
            <p:cNvPr id="48" name="Freeform: Shape 22"/>
            <p:cNvSpPr>
              <a:spLocks/>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lstStyle/>
            <a:p>
              <a:pPr algn="ctr"/>
              <a:endParaRPr>
                <a:solidFill>
                  <a:prstClr val="black"/>
                </a:solidFill>
              </a:endParaRPr>
            </a:p>
          </p:txBody>
        </p:sp>
      </p:grpSp>
      <p:grpSp>
        <p:nvGrpSpPr>
          <p:cNvPr id="2" name="组合 1"/>
          <p:cNvGrpSpPr/>
          <p:nvPr/>
        </p:nvGrpSpPr>
        <p:grpSpPr>
          <a:xfrm>
            <a:off x="1476015" y="1971664"/>
            <a:ext cx="680202" cy="680202"/>
            <a:chOff x="4264833" y="2093371"/>
            <a:chExt cx="680202" cy="680202"/>
          </a:xfrm>
        </p:grpSpPr>
        <p:sp>
          <p:nvSpPr>
            <p:cNvPr id="33"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4"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71" name="矩形 70"/>
          <p:cNvSpPr/>
          <p:nvPr/>
        </p:nvSpPr>
        <p:spPr>
          <a:xfrm>
            <a:off x="2575537" y="1872485"/>
            <a:ext cx="6241850" cy="1338828"/>
          </a:xfrm>
          <a:prstGeom prst="rect">
            <a:avLst/>
          </a:prstGeom>
        </p:spPr>
        <p:txBody>
          <a:bodyPr wrap="square">
            <a:spAutoFit/>
            <a:scene3d>
              <a:camera prst="orthographicFront"/>
              <a:lightRig rig="threePt" dir="t"/>
            </a:scene3d>
            <a:sp3d contourW="12700"/>
          </a:bodyPr>
          <a:lstStyle/>
          <a:p>
            <a:pPr>
              <a:lnSpc>
                <a:spcPct val="150000"/>
              </a:lnSpc>
            </a:pPr>
            <a:r>
              <a:rPr lang="zh-CN" altLang="en-US" dirty="0" smtClean="0">
                <a:solidFill>
                  <a:prstClr val="black"/>
                </a:solidFill>
              </a:rPr>
              <a:t>阈上刺激：</a:t>
            </a:r>
            <a:endParaRPr lang="en-US" altLang="zh-CN" dirty="0" smtClean="0">
              <a:solidFill>
                <a:prstClr val="black"/>
              </a:solidFill>
            </a:endParaRPr>
          </a:p>
          <a:p>
            <a:pPr lvl="1">
              <a:lnSpc>
                <a:spcPct val="150000"/>
              </a:lnSpc>
            </a:pPr>
            <a:r>
              <a:rPr lang="zh-CN" altLang="en-US" dirty="0" smtClean="0">
                <a:solidFill>
                  <a:prstClr val="black"/>
                </a:solidFill>
              </a:rPr>
              <a:t>观看一段材料，</a:t>
            </a:r>
            <a:r>
              <a:rPr lang="en-US" altLang="zh-CN" dirty="0" smtClean="0">
                <a:solidFill>
                  <a:prstClr val="black"/>
                </a:solidFill>
              </a:rPr>
              <a:t>30</a:t>
            </a:r>
            <a:r>
              <a:rPr lang="zh-CN" altLang="en-US" dirty="0" smtClean="0">
                <a:solidFill>
                  <a:prstClr val="black"/>
                </a:solidFill>
              </a:rPr>
              <a:t>对配对</a:t>
            </a:r>
            <a:r>
              <a:rPr lang="zh-CN" altLang="en-US" dirty="0" smtClean="0">
                <a:solidFill>
                  <a:prstClr val="black"/>
                </a:solidFill>
              </a:rPr>
              <a:t>词以</a:t>
            </a:r>
            <a:r>
              <a:rPr lang="en-US" altLang="zh-CN" dirty="0" smtClean="0">
                <a:solidFill>
                  <a:prstClr val="black"/>
                </a:solidFill>
              </a:rPr>
              <a:t>50</a:t>
            </a:r>
            <a:r>
              <a:rPr lang="zh-CN" altLang="en-US" dirty="0" smtClean="0">
                <a:solidFill>
                  <a:prstClr val="black"/>
                </a:solidFill>
              </a:rPr>
              <a:t>分贝一一快速</a:t>
            </a:r>
            <a:r>
              <a:rPr lang="zh-CN" altLang="en-US" dirty="0">
                <a:solidFill>
                  <a:prstClr val="black"/>
                </a:solidFill>
              </a:rPr>
              <a:t>念出</a:t>
            </a:r>
            <a:r>
              <a:rPr lang="zh-CN" altLang="en-US" dirty="0" smtClean="0">
                <a:solidFill>
                  <a:prstClr val="black"/>
                </a:solidFill>
              </a:rPr>
              <a:t>，</a:t>
            </a:r>
            <a:r>
              <a:rPr lang="zh-CN" altLang="en-US" dirty="0" smtClean="0">
                <a:solidFill>
                  <a:prstClr val="black"/>
                </a:solidFill>
              </a:rPr>
              <a:t>要求被试对配对关系进行学习。</a:t>
            </a:r>
            <a:endParaRPr lang="en-US" altLang="zh-CN" dirty="0" smtClean="0">
              <a:solidFill>
                <a:prstClr val="black"/>
              </a:solidFill>
            </a:endParaRPr>
          </a:p>
        </p:txBody>
      </p:sp>
      <p:pic>
        <p:nvPicPr>
          <p:cNvPr id="79" name="图片 78"/>
          <p:cNvPicPr>
            <a:picLocks noChangeAspect="1"/>
          </p:cNvPicPr>
          <p:nvPr/>
        </p:nvPicPr>
        <p:blipFill>
          <a:blip r:embed="rId3"/>
          <a:stretch>
            <a:fillRect/>
          </a:stretch>
        </p:blipFill>
        <p:spPr>
          <a:xfrm rot="16200000">
            <a:off x="134041" y="-175616"/>
            <a:ext cx="1268414" cy="1558750"/>
          </a:xfrm>
          <a:prstGeom prst="rect">
            <a:avLst/>
          </a:prstGeom>
        </p:spPr>
      </p:pic>
      <p:grpSp>
        <p:nvGrpSpPr>
          <p:cNvPr id="80" name="组合 79"/>
          <p:cNvGrpSpPr/>
          <p:nvPr/>
        </p:nvGrpSpPr>
        <p:grpSpPr>
          <a:xfrm>
            <a:off x="1785305" y="394109"/>
            <a:ext cx="4440139" cy="712314"/>
            <a:chOff x="1451102" y="1713400"/>
            <a:chExt cx="4440139" cy="712314"/>
          </a:xfrm>
        </p:grpSpPr>
        <p:grpSp>
          <p:nvGrpSpPr>
            <p:cNvPr id="81" name="组合 80"/>
            <p:cNvGrpSpPr/>
            <p:nvPr/>
          </p:nvGrpSpPr>
          <p:grpSpPr>
            <a:xfrm>
              <a:off x="1451102" y="1713400"/>
              <a:ext cx="2998508" cy="535920"/>
              <a:chOff x="5906988" y="1931114"/>
              <a:chExt cx="2998508" cy="535920"/>
            </a:xfrm>
          </p:grpSpPr>
          <p:sp>
            <p:nvSpPr>
              <p:cNvPr id="83" name="矩形 82"/>
              <p:cNvSpPr/>
              <p:nvPr/>
            </p:nvSpPr>
            <p:spPr>
              <a:xfrm>
                <a:off x="6566393" y="1931114"/>
                <a:ext cx="2339103"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具体实验设计</a:t>
                </a:r>
              </a:p>
            </p:txBody>
          </p:sp>
          <p:sp>
            <p:nvSpPr>
              <p:cNvPr id="84" name="矩形 8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04.</a:t>
                </a:r>
                <a:endParaRPr lang="zh-CN" altLang="en-US" sz="2800" b="1" dirty="0">
                  <a:solidFill>
                    <a:srgbClr val="E06741"/>
                  </a:solidFill>
                </a:endParaRPr>
              </a:p>
            </p:txBody>
          </p:sp>
        </p:grpSp>
        <p:sp>
          <p:nvSpPr>
            <p:cNvPr id="82" name="文本框 81"/>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smtClean="0">
                  <a:solidFill>
                    <a:prstClr val="white">
                      <a:lumMod val="50000"/>
                    </a:prstClr>
                  </a:solidFill>
                  <a:latin typeface="微软雅黑"/>
                </a:rPr>
                <a:t>Relevant concepts </a:t>
              </a:r>
              <a:endParaRPr lang="en-US" altLang="zh-CN" sz="1050" dirty="0">
                <a:solidFill>
                  <a:prstClr val="white">
                    <a:lumMod val="50000"/>
                  </a:prstClr>
                </a:solidFill>
                <a:latin typeface="微软雅黑"/>
              </a:endParaRPr>
            </a:p>
          </p:txBody>
        </p:sp>
      </p:grpSp>
      <p:grpSp>
        <p:nvGrpSpPr>
          <p:cNvPr id="3" name="组合 2"/>
          <p:cNvGrpSpPr/>
          <p:nvPr/>
        </p:nvGrpSpPr>
        <p:grpSpPr>
          <a:xfrm>
            <a:off x="1474381" y="3550994"/>
            <a:ext cx="680202" cy="680202"/>
            <a:chOff x="7231482" y="2093371"/>
            <a:chExt cx="680202" cy="680202"/>
          </a:xfrm>
        </p:grpSpPr>
        <p:sp>
          <p:nvSpPr>
            <p:cNvPr id="39" name="Oval 26"/>
            <p:cNvSpPr>
              <a:spLocks noChangeAspect="1"/>
            </p:cNvSpPr>
            <p:nvPr/>
          </p:nvSpPr>
          <p:spPr>
            <a:xfrm>
              <a:off x="7231482" y="2093371"/>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58" name="Freeform: Shape 33">
              <a:extLst>
                <a:ext uri="{FF2B5EF4-FFF2-40B4-BE49-F238E27FC236}">
                  <a16:creationId xmlns:a16="http://schemas.microsoft.com/office/drawing/2014/main" xmlns="" id="{1C64C3C7-3565-470D-B125-74EA26D8DB5F}"/>
                </a:ext>
              </a:extLst>
            </p:cNvPr>
            <p:cNvSpPr>
              <a:spLocks/>
            </p:cNvSpPr>
            <p:nvPr/>
          </p:nvSpPr>
          <p:spPr bwMode="auto">
            <a:xfrm>
              <a:off x="7430596" y="2322735"/>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solidFill>
                  <a:prstClr val="black"/>
                </a:solidFill>
              </a:endParaRPr>
            </a:p>
          </p:txBody>
        </p:sp>
      </p:grpSp>
      <p:sp>
        <p:nvSpPr>
          <p:cNvPr id="5" name="矩形 4"/>
          <p:cNvSpPr/>
          <p:nvPr/>
        </p:nvSpPr>
        <p:spPr>
          <a:xfrm>
            <a:off x="2656647" y="3541988"/>
            <a:ext cx="6782657" cy="1338828"/>
          </a:xfrm>
          <a:prstGeom prst="rect">
            <a:avLst/>
          </a:prstGeom>
        </p:spPr>
        <p:txBody>
          <a:bodyPr wrap="square">
            <a:spAutoFit/>
          </a:bodyPr>
          <a:lstStyle/>
          <a:p>
            <a:pPr>
              <a:lnSpc>
                <a:spcPct val="150000"/>
              </a:lnSpc>
            </a:pPr>
            <a:r>
              <a:rPr lang="zh-CN" altLang="en-US" dirty="0" smtClean="0">
                <a:solidFill>
                  <a:prstClr val="black"/>
                </a:solidFill>
              </a:rPr>
              <a:t>阈下刺激：</a:t>
            </a:r>
            <a:endParaRPr lang="en-US" altLang="zh-CN" dirty="0" smtClean="0">
              <a:solidFill>
                <a:prstClr val="black"/>
              </a:solidFill>
            </a:endParaRPr>
          </a:p>
          <a:p>
            <a:pPr>
              <a:lnSpc>
                <a:spcPct val="150000"/>
              </a:lnSpc>
            </a:pPr>
            <a:r>
              <a:rPr lang="en-US" altLang="zh-CN" dirty="0">
                <a:solidFill>
                  <a:prstClr val="black"/>
                </a:solidFill>
              </a:rPr>
              <a:t> </a:t>
            </a:r>
            <a:r>
              <a:rPr lang="en-US" altLang="zh-CN" dirty="0" smtClean="0">
                <a:solidFill>
                  <a:prstClr val="black"/>
                </a:solidFill>
              </a:rPr>
              <a:t>      </a:t>
            </a:r>
            <a:r>
              <a:rPr lang="zh-CN" altLang="en-US" dirty="0" smtClean="0">
                <a:solidFill>
                  <a:prstClr val="black"/>
                </a:solidFill>
              </a:rPr>
              <a:t>观看一段视频，视频中内嵌</a:t>
            </a:r>
            <a:r>
              <a:rPr lang="en-US" altLang="zh-CN" dirty="0" smtClean="0">
                <a:solidFill>
                  <a:prstClr val="black"/>
                </a:solidFill>
              </a:rPr>
              <a:t>30</a:t>
            </a:r>
            <a:r>
              <a:rPr lang="zh-CN" altLang="en-US" dirty="0" smtClean="0">
                <a:solidFill>
                  <a:prstClr val="black"/>
                </a:solidFill>
              </a:rPr>
              <a:t>对配对词</a:t>
            </a:r>
            <a:r>
              <a:rPr lang="zh-CN" altLang="en-US" dirty="0" smtClean="0">
                <a:solidFill>
                  <a:prstClr val="black"/>
                </a:solidFill>
              </a:rPr>
              <a:t>，重复三遍。每个呈现</a:t>
            </a:r>
            <a:r>
              <a:rPr lang="en-US" altLang="zh-CN" dirty="0" smtClean="0">
                <a:solidFill>
                  <a:prstClr val="black"/>
                </a:solidFill>
              </a:rPr>
              <a:t>20ms</a:t>
            </a:r>
            <a:r>
              <a:rPr lang="zh-CN" altLang="en-US" dirty="0" smtClean="0">
                <a:solidFill>
                  <a:prstClr val="black"/>
                </a:solidFill>
              </a:rPr>
              <a:t>，</a:t>
            </a:r>
            <a:r>
              <a:rPr lang="zh-CN" altLang="en-US" dirty="0" smtClean="0">
                <a:solidFill>
                  <a:prstClr val="black"/>
                </a:solidFill>
              </a:rPr>
              <a:t>令被试无法报告。</a:t>
            </a:r>
            <a:endParaRPr lang="zh-CN" altLang="en-US" dirty="0">
              <a:solidFill>
                <a:prstClr val="black"/>
              </a:solidFill>
            </a:endParaRPr>
          </a:p>
        </p:txBody>
      </p:sp>
      <p:sp>
        <p:nvSpPr>
          <p:cNvPr id="6" name="TextBox 5"/>
          <p:cNvSpPr txBox="1"/>
          <p:nvPr/>
        </p:nvSpPr>
        <p:spPr>
          <a:xfrm>
            <a:off x="1967422" y="1413164"/>
            <a:ext cx="1378451" cy="369332"/>
          </a:xfrm>
          <a:prstGeom prst="rect">
            <a:avLst/>
          </a:prstGeom>
          <a:noFill/>
        </p:spPr>
        <p:txBody>
          <a:bodyPr wrap="square" rtlCol="0">
            <a:spAutoFit/>
          </a:bodyPr>
          <a:lstStyle/>
          <a:p>
            <a:endParaRPr lang="zh-CN" altLang="en-US" dirty="0">
              <a:solidFill>
                <a:prstClr val="black"/>
              </a:solidFill>
            </a:endParaRPr>
          </a:p>
        </p:txBody>
      </p:sp>
      <p:sp>
        <p:nvSpPr>
          <p:cNvPr id="7" name="TextBox 6"/>
          <p:cNvSpPr txBox="1"/>
          <p:nvPr/>
        </p:nvSpPr>
        <p:spPr>
          <a:xfrm>
            <a:off x="1476015" y="1237966"/>
            <a:ext cx="1984158" cy="461665"/>
          </a:xfrm>
          <a:prstGeom prst="rect">
            <a:avLst/>
          </a:prstGeom>
          <a:noFill/>
        </p:spPr>
        <p:txBody>
          <a:bodyPr wrap="square" rtlCol="0">
            <a:spAutoFit/>
          </a:bodyPr>
          <a:lstStyle/>
          <a:p>
            <a:r>
              <a:rPr lang="zh-CN" altLang="en-US" sz="2400" b="1" dirty="0">
                <a:solidFill>
                  <a:prstClr val="black"/>
                </a:solidFill>
              </a:rPr>
              <a:t>听</a:t>
            </a:r>
            <a:r>
              <a:rPr lang="en-US" altLang="zh-CN" sz="2400" b="1" dirty="0" smtClean="0">
                <a:solidFill>
                  <a:prstClr val="black"/>
                </a:solidFill>
              </a:rPr>
              <a:t>-</a:t>
            </a:r>
            <a:r>
              <a:rPr lang="zh-CN" altLang="en-US" sz="2400" b="1" dirty="0" smtClean="0">
                <a:solidFill>
                  <a:prstClr val="black"/>
                </a:solidFill>
              </a:rPr>
              <a:t>视组</a:t>
            </a:r>
            <a:endParaRPr lang="zh-CN" altLang="en-US" sz="2400" b="1" dirty="0">
              <a:solidFill>
                <a:prstClr val="black"/>
              </a:solidFill>
            </a:endParaRPr>
          </a:p>
        </p:txBody>
      </p:sp>
      <p:grpSp>
        <p:nvGrpSpPr>
          <p:cNvPr id="36" name="组合 35"/>
          <p:cNvGrpSpPr/>
          <p:nvPr/>
        </p:nvGrpSpPr>
        <p:grpSpPr>
          <a:xfrm>
            <a:off x="1426772" y="5050451"/>
            <a:ext cx="680202" cy="680202"/>
            <a:chOff x="4264833" y="2093371"/>
            <a:chExt cx="680202" cy="680202"/>
          </a:xfrm>
        </p:grpSpPr>
        <p:sp>
          <p:nvSpPr>
            <p:cNvPr id="37"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8"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40" name="矩形 39"/>
          <p:cNvSpPr/>
          <p:nvPr/>
        </p:nvSpPr>
        <p:spPr>
          <a:xfrm>
            <a:off x="2802651" y="5195203"/>
            <a:ext cx="6782657" cy="1338828"/>
          </a:xfrm>
          <a:prstGeom prst="rect">
            <a:avLst/>
          </a:prstGeom>
        </p:spPr>
        <p:txBody>
          <a:bodyPr wrap="square">
            <a:spAutoFit/>
          </a:bodyPr>
          <a:lstStyle/>
          <a:p>
            <a:pPr>
              <a:lnSpc>
                <a:spcPct val="150000"/>
              </a:lnSpc>
            </a:pPr>
            <a:r>
              <a:rPr lang="zh-CN" altLang="en-US" dirty="0" smtClean="0">
                <a:solidFill>
                  <a:prstClr val="black"/>
                </a:solidFill>
              </a:rPr>
              <a:t>被试完成回忆：</a:t>
            </a:r>
            <a:endParaRPr lang="en-US" altLang="zh-CN" dirty="0" smtClean="0">
              <a:solidFill>
                <a:prstClr val="black"/>
              </a:solidFill>
            </a:endParaRPr>
          </a:p>
          <a:p>
            <a:pPr>
              <a:lnSpc>
                <a:spcPct val="150000"/>
              </a:lnSpc>
            </a:pPr>
            <a:r>
              <a:rPr lang="en-US" altLang="zh-CN" dirty="0">
                <a:solidFill>
                  <a:prstClr val="black"/>
                </a:solidFill>
              </a:rPr>
              <a:t> </a:t>
            </a:r>
            <a:r>
              <a:rPr lang="en-US" altLang="zh-CN" dirty="0" smtClean="0">
                <a:solidFill>
                  <a:prstClr val="black"/>
                </a:solidFill>
              </a:rPr>
              <a:t>      </a:t>
            </a:r>
            <a:r>
              <a:rPr lang="zh-CN" altLang="en-US" dirty="0" smtClean="0">
                <a:solidFill>
                  <a:prstClr val="black"/>
                </a:solidFill>
              </a:rPr>
              <a:t>完成测试：给出一个词，要求写出另一个与之配对的词。</a:t>
            </a:r>
            <a:r>
              <a:rPr lang="zh-CN" altLang="en-US" dirty="0" smtClean="0">
                <a:solidFill>
                  <a:prstClr val="black"/>
                </a:solidFill>
              </a:rPr>
              <a:t>一共</a:t>
            </a:r>
            <a:r>
              <a:rPr lang="en-US" altLang="zh-CN" dirty="0">
                <a:solidFill>
                  <a:prstClr val="black"/>
                </a:solidFill>
              </a:rPr>
              <a:t>1</a:t>
            </a:r>
            <a:r>
              <a:rPr lang="en-US" altLang="zh-CN" dirty="0" smtClean="0">
                <a:solidFill>
                  <a:prstClr val="black"/>
                </a:solidFill>
              </a:rPr>
              <a:t>0</a:t>
            </a:r>
            <a:r>
              <a:rPr lang="zh-CN" altLang="en-US" dirty="0" smtClean="0">
                <a:solidFill>
                  <a:prstClr val="black"/>
                </a:solidFill>
              </a:rPr>
              <a:t>个。</a:t>
            </a:r>
            <a:endParaRPr lang="zh-CN" altLang="en-US" dirty="0">
              <a:solidFill>
                <a:prstClr val="black"/>
              </a:solidFill>
            </a:endParaRPr>
          </a:p>
        </p:txBody>
      </p:sp>
    </p:spTree>
    <p:extLst>
      <p:ext uri="{BB962C8B-B14F-4D97-AF65-F5344CB8AC3E}">
        <p14:creationId xmlns:p14="http://schemas.microsoft.com/office/powerpoint/2010/main" val="810450988"/>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9617532" y="3753126"/>
            <a:ext cx="2228532" cy="2811940"/>
            <a:chOff x="4823608" y="2237050"/>
            <a:chExt cx="2653553" cy="3348228"/>
          </a:xfrm>
          <a:solidFill>
            <a:schemeClr val="accent1"/>
          </a:solidFill>
        </p:grpSpPr>
        <p:sp>
          <p:nvSpPr>
            <p:cNvPr id="59" name="Freeform: Shape 6"/>
            <p:cNvSpPr>
              <a:spLocks/>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lstStyle/>
            <a:p>
              <a:pPr algn="ctr"/>
              <a:endParaRPr>
                <a:solidFill>
                  <a:prstClr val="black"/>
                </a:solidFill>
              </a:endParaRPr>
            </a:p>
          </p:txBody>
        </p:sp>
        <p:sp>
          <p:nvSpPr>
            <p:cNvPr id="42" name="Freeform: Shape 7"/>
            <p:cNvSpPr>
              <a:spLocks/>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lstStyle/>
            <a:p>
              <a:pPr algn="ctr"/>
              <a:endParaRPr>
                <a:solidFill>
                  <a:prstClr val="black"/>
                </a:solidFill>
              </a:endParaRPr>
            </a:p>
          </p:txBody>
        </p:sp>
        <p:sp>
          <p:nvSpPr>
            <p:cNvPr id="43" name="Freeform: Shape 8"/>
            <p:cNvSpPr>
              <a:spLocks/>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lstStyle/>
            <a:p>
              <a:pPr algn="ctr"/>
              <a:endParaRPr>
                <a:solidFill>
                  <a:prstClr val="black"/>
                </a:solidFill>
              </a:endParaRPr>
            </a:p>
          </p:txBody>
        </p:sp>
        <p:sp>
          <p:nvSpPr>
            <p:cNvPr id="44" name="Freeform: Shape 9"/>
            <p:cNvSpPr>
              <a:spLocks/>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lstStyle/>
            <a:p>
              <a:pPr algn="ctr"/>
              <a:endParaRPr>
                <a:solidFill>
                  <a:prstClr val="black"/>
                </a:solidFill>
              </a:endParaRPr>
            </a:p>
          </p:txBody>
        </p:sp>
        <p:sp>
          <p:nvSpPr>
            <p:cNvPr id="45" name="Freeform: Shape 10"/>
            <p:cNvSpPr>
              <a:spLocks/>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lstStyle/>
            <a:p>
              <a:pPr algn="ctr"/>
              <a:endParaRPr>
                <a:solidFill>
                  <a:prstClr val="black"/>
                </a:solidFill>
              </a:endParaRPr>
            </a:p>
          </p:txBody>
        </p:sp>
        <p:sp>
          <p:nvSpPr>
            <p:cNvPr id="46" name="Freeform: Shape 11"/>
            <p:cNvSpPr>
              <a:spLocks/>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lstStyle/>
            <a:p>
              <a:pPr algn="ctr"/>
              <a:endParaRPr>
                <a:solidFill>
                  <a:prstClr val="black"/>
                </a:solidFill>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a:spLocks/>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lstStyle/>
              <a:p>
                <a:pPr algn="ctr"/>
                <a:endParaRPr>
                  <a:solidFill>
                    <a:prstClr val="black"/>
                  </a:solidFill>
                </a:endParaRPr>
              </a:p>
            </p:txBody>
          </p:sp>
          <p:sp>
            <p:nvSpPr>
              <p:cNvPr id="50" name="Freeform: Shape 14"/>
              <p:cNvSpPr>
                <a:spLocks/>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lstStyle/>
              <a:p>
                <a:pPr algn="ctr"/>
                <a:endParaRPr>
                  <a:solidFill>
                    <a:prstClr val="black"/>
                  </a:solidFill>
                </a:endParaRPr>
              </a:p>
            </p:txBody>
          </p:sp>
          <p:sp>
            <p:nvSpPr>
              <p:cNvPr id="51" name="Freeform: Shape 15"/>
              <p:cNvSpPr>
                <a:spLocks/>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lstStyle/>
              <a:p>
                <a:pPr algn="ctr"/>
                <a:endParaRPr>
                  <a:solidFill>
                    <a:prstClr val="black"/>
                  </a:solidFill>
                </a:endParaRPr>
              </a:p>
            </p:txBody>
          </p:sp>
          <p:sp>
            <p:nvSpPr>
              <p:cNvPr id="52" name="Freeform: Shape 16"/>
              <p:cNvSpPr>
                <a:spLocks/>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lstStyle/>
              <a:p>
                <a:pPr algn="ctr"/>
                <a:endParaRPr>
                  <a:solidFill>
                    <a:prstClr val="black"/>
                  </a:solidFill>
                </a:endParaRPr>
              </a:p>
            </p:txBody>
          </p:sp>
          <p:sp>
            <p:nvSpPr>
              <p:cNvPr id="53" name="Freeform: Shape 17"/>
              <p:cNvSpPr>
                <a:spLocks/>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lstStyle/>
              <a:p>
                <a:pPr algn="ctr"/>
                <a:endParaRPr>
                  <a:solidFill>
                    <a:prstClr val="black"/>
                  </a:solidFill>
                </a:endParaRPr>
              </a:p>
            </p:txBody>
          </p:sp>
          <p:sp>
            <p:nvSpPr>
              <p:cNvPr id="54" name="Freeform: Shape 18"/>
              <p:cNvSpPr>
                <a:spLocks/>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lstStyle/>
              <a:p>
                <a:pPr algn="ctr"/>
                <a:endParaRPr>
                  <a:solidFill>
                    <a:prstClr val="black"/>
                  </a:solidFill>
                </a:endParaRPr>
              </a:p>
            </p:txBody>
          </p:sp>
          <p:sp>
            <p:nvSpPr>
              <p:cNvPr id="55" name="Freeform: Shape 19"/>
              <p:cNvSpPr>
                <a:spLocks/>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lstStyle/>
              <a:p>
                <a:pPr algn="ctr"/>
                <a:endParaRPr>
                  <a:solidFill>
                    <a:prstClr val="black"/>
                  </a:solidFill>
                </a:endParaRPr>
              </a:p>
            </p:txBody>
          </p:sp>
          <p:sp>
            <p:nvSpPr>
              <p:cNvPr id="56" name="Freeform: Shape 20"/>
              <p:cNvSpPr>
                <a:spLocks/>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lstStyle/>
              <a:p>
                <a:pPr algn="ctr"/>
                <a:endParaRPr>
                  <a:solidFill>
                    <a:prstClr val="black"/>
                  </a:solidFill>
                </a:endParaRPr>
              </a:p>
            </p:txBody>
          </p:sp>
          <p:sp>
            <p:nvSpPr>
              <p:cNvPr id="57" name="Freeform: Shape 21"/>
              <p:cNvSpPr>
                <a:spLocks/>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lstStyle/>
              <a:p>
                <a:pPr algn="ctr"/>
                <a:endParaRPr>
                  <a:solidFill>
                    <a:prstClr val="black"/>
                  </a:solidFill>
                </a:endParaRPr>
              </a:p>
            </p:txBody>
          </p:sp>
        </p:grpSp>
        <p:sp>
          <p:nvSpPr>
            <p:cNvPr id="48" name="Freeform: Shape 22"/>
            <p:cNvSpPr>
              <a:spLocks/>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lstStyle/>
            <a:p>
              <a:pPr algn="ctr"/>
              <a:endParaRPr>
                <a:solidFill>
                  <a:prstClr val="black"/>
                </a:solidFill>
              </a:endParaRPr>
            </a:p>
          </p:txBody>
        </p:sp>
      </p:grpSp>
      <p:grpSp>
        <p:nvGrpSpPr>
          <p:cNvPr id="2" name="组合 1"/>
          <p:cNvGrpSpPr/>
          <p:nvPr/>
        </p:nvGrpSpPr>
        <p:grpSpPr>
          <a:xfrm>
            <a:off x="1476015" y="1971664"/>
            <a:ext cx="680202" cy="680202"/>
            <a:chOff x="4264833" y="2093371"/>
            <a:chExt cx="680202" cy="680202"/>
          </a:xfrm>
        </p:grpSpPr>
        <p:sp>
          <p:nvSpPr>
            <p:cNvPr id="33"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4"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71" name="矩形 70"/>
          <p:cNvSpPr/>
          <p:nvPr/>
        </p:nvSpPr>
        <p:spPr>
          <a:xfrm>
            <a:off x="2575537" y="1872485"/>
            <a:ext cx="6241850" cy="1338828"/>
          </a:xfrm>
          <a:prstGeom prst="rect">
            <a:avLst/>
          </a:prstGeom>
        </p:spPr>
        <p:txBody>
          <a:bodyPr wrap="square">
            <a:spAutoFit/>
            <a:scene3d>
              <a:camera prst="orthographicFront"/>
              <a:lightRig rig="threePt" dir="t"/>
            </a:scene3d>
            <a:sp3d contourW="12700"/>
          </a:bodyPr>
          <a:lstStyle/>
          <a:p>
            <a:pPr>
              <a:lnSpc>
                <a:spcPct val="150000"/>
              </a:lnSpc>
            </a:pPr>
            <a:r>
              <a:rPr lang="zh-CN" altLang="en-US" dirty="0" smtClean="0">
                <a:solidFill>
                  <a:prstClr val="black"/>
                </a:solidFill>
              </a:rPr>
              <a:t>材料预试：</a:t>
            </a:r>
            <a:endParaRPr lang="en-US" altLang="zh-CN" dirty="0" smtClean="0">
              <a:solidFill>
                <a:prstClr val="black"/>
              </a:solidFill>
            </a:endParaRPr>
          </a:p>
          <a:p>
            <a:pPr lvl="1">
              <a:lnSpc>
                <a:spcPct val="150000"/>
              </a:lnSpc>
            </a:pPr>
            <a:r>
              <a:rPr lang="zh-CN" altLang="en-US" dirty="0" smtClean="0">
                <a:solidFill>
                  <a:prstClr val="black"/>
                </a:solidFill>
              </a:rPr>
              <a:t>被试无法报告视频中出现的</a:t>
            </a:r>
            <a:r>
              <a:rPr lang="en-US" altLang="zh-CN" dirty="0" smtClean="0">
                <a:solidFill>
                  <a:prstClr val="black"/>
                </a:solidFill>
              </a:rPr>
              <a:t>30</a:t>
            </a:r>
            <a:r>
              <a:rPr lang="zh-CN" altLang="en-US" dirty="0" smtClean="0">
                <a:solidFill>
                  <a:prstClr val="black"/>
                </a:solidFill>
              </a:rPr>
              <a:t>对词，说明实验材料符合实验要求。</a:t>
            </a:r>
            <a:endParaRPr lang="en-US" altLang="zh-CN" dirty="0" smtClean="0">
              <a:solidFill>
                <a:prstClr val="black"/>
              </a:solidFill>
            </a:endParaRPr>
          </a:p>
        </p:txBody>
      </p:sp>
      <p:pic>
        <p:nvPicPr>
          <p:cNvPr id="79" name="图片 78"/>
          <p:cNvPicPr>
            <a:picLocks noChangeAspect="1"/>
          </p:cNvPicPr>
          <p:nvPr/>
        </p:nvPicPr>
        <p:blipFill>
          <a:blip r:embed="rId3"/>
          <a:stretch>
            <a:fillRect/>
          </a:stretch>
        </p:blipFill>
        <p:spPr>
          <a:xfrm rot="16200000">
            <a:off x="134041" y="-175616"/>
            <a:ext cx="1268414" cy="1558750"/>
          </a:xfrm>
          <a:prstGeom prst="rect">
            <a:avLst/>
          </a:prstGeom>
        </p:spPr>
      </p:pic>
      <p:grpSp>
        <p:nvGrpSpPr>
          <p:cNvPr id="80" name="组合 79"/>
          <p:cNvGrpSpPr/>
          <p:nvPr/>
        </p:nvGrpSpPr>
        <p:grpSpPr>
          <a:xfrm>
            <a:off x="1785305" y="394109"/>
            <a:ext cx="4440139" cy="712314"/>
            <a:chOff x="1451102" y="1713400"/>
            <a:chExt cx="4440139" cy="712314"/>
          </a:xfrm>
        </p:grpSpPr>
        <p:grpSp>
          <p:nvGrpSpPr>
            <p:cNvPr id="81" name="组合 80"/>
            <p:cNvGrpSpPr/>
            <p:nvPr/>
          </p:nvGrpSpPr>
          <p:grpSpPr>
            <a:xfrm>
              <a:off x="1451102" y="1713400"/>
              <a:ext cx="2998507" cy="535920"/>
              <a:chOff x="5906988" y="1931114"/>
              <a:chExt cx="2998507" cy="535920"/>
            </a:xfrm>
          </p:grpSpPr>
          <p:sp>
            <p:nvSpPr>
              <p:cNvPr id="83" name="矩形 82"/>
              <p:cNvSpPr/>
              <p:nvPr/>
            </p:nvSpPr>
            <p:spPr>
              <a:xfrm>
                <a:off x="6566392" y="1931114"/>
                <a:ext cx="2339103"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实验</a:t>
                </a:r>
                <a:r>
                  <a:rPr lang="zh-CN" altLang="en-US" sz="2800" b="1" dirty="0" smtClean="0">
                    <a:solidFill>
                      <a:srgbClr val="E06741"/>
                    </a:solidFill>
                  </a:rPr>
                  <a:t>前的处理</a:t>
                </a:r>
                <a:endParaRPr lang="zh-CN" altLang="en-US" sz="2800" b="1" dirty="0">
                  <a:solidFill>
                    <a:srgbClr val="E06741"/>
                  </a:solidFill>
                </a:endParaRPr>
              </a:p>
            </p:txBody>
          </p:sp>
          <p:sp>
            <p:nvSpPr>
              <p:cNvPr id="84" name="矩形 8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05.</a:t>
                </a:r>
                <a:endParaRPr lang="zh-CN" altLang="en-US" sz="2800" b="1" dirty="0">
                  <a:solidFill>
                    <a:srgbClr val="E06741"/>
                  </a:solidFill>
                </a:endParaRPr>
              </a:p>
            </p:txBody>
          </p:sp>
        </p:grpSp>
        <p:sp>
          <p:nvSpPr>
            <p:cNvPr id="82" name="文本框 81"/>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smtClean="0">
                  <a:solidFill>
                    <a:prstClr val="white">
                      <a:lumMod val="50000"/>
                    </a:prstClr>
                  </a:solidFill>
                  <a:latin typeface="微软雅黑"/>
                </a:rPr>
                <a:t>Relevant concepts </a:t>
              </a:r>
              <a:endParaRPr lang="en-US" altLang="zh-CN" sz="1050" dirty="0">
                <a:solidFill>
                  <a:prstClr val="white">
                    <a:lumMod val="50000"/>
                  </a:prstClr>
                </a:solidFill>
                <a:latin typeface="微软雅黑"/>
              </a:endParaRPr>
            </a:p>
          </p:txBody>
        </p:sp>
      </p:grpSp>
      <p:grpSp>
        <p:nvGrpSpPr>
          <p:cNvPr id="3" name="组合 2"/>
          <p:cNvGrpSpPr/>
          <p:nvPr/>
        </p:nvGrpSpPr>
        <p:grpSpPr>
          <a:xfrm>
            <a:off x="1474381" y="3550994"/>
            <a:ext cx="680202" cy="680202"/>
            <a:chOff x="7231482" y="2093371"/>
            <a:chExt cx="680202" cy="680202"/>
          </a:xfrm>
        </p:grpSpPr>
        <p:sp>
          <p:nvSpPr>
            <p:cNvPr id="39" name="Oval 26"/>
            <p:cNvSpPr>
              <a:spLocks noChangeAspect="1"/>
            </p:cNvSpPr>
            <p:nvPr/>
          </p:nvSpPr>
          <p:spPr>
            <a:xfrm>
              <a:off x="7231482" y="2093371"/>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58" name="Freeform: Shape 33">
              <a:extLst>
                <a:ext uri="{FF2B5EF4-FFF2-40B4-BE49-F238E27FC236}">
                  <a16:creationId xmlns:a16="http://schemas.microsoft.com/office/drawing/2014/main" xmlns="" id="{1C64C3C7-3565-470D-B125-74EA26D8DB5F}"/>
                </a:ext>
              </a:extLst>
            </p:cNvPr>
            <p:cNvSpPr>
              <a:spLocks/>
            </p:cNvSpPr>
            <p:nvPr/>
          </p:nvSpPr>
          <p:spPr bwMode="auto">
            <a:xfrm>
              <a:off x="7430596" y="2322735"/>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solidFill>
                  <a:prstClr val="black"/>
                </a:solidFill>
              </a:endParaRPr>
            </a:p>
          </p:txBody>
        </p:sp>
      </p:grpSp>
      <p:sp>
        <p:nvSpPr>
          <p:cNvPr id="5" name="矩形 4"/>
          <p:cNvSpPr/>
          <p:nvPr/>
        </p:nvSpPr>
        <p:spPr>
          <a:xfrm>
            <a:off x="2656647" y="3541988"/>
            <a:ext cx="6782657" cy="923330"/>
          </a:xfrm>
          <a:prstGeom prst="rect">
            <a:avLst/>
          </a:prstGeom>
        </p:spPr>
        <p:txBody>
          <a:bodyPr wrap="square">
            <a:spAutoFit/>
          </a:bodyPr>
          <a:lstStyle/>
          <a:p>
            <a:pPr>
              <a:lnSpc>
                <a:spcPct val="150000"/>
              </a:lnSpc>
            </a:pPr>
            <a:r>
              <a:rPr lang="zh-CN" altLang="en-US" dirty="0">
                <a:solidFill>
                  <a:prstClr val="black"/>
                </a:solidFill>
              </a:rPr>
              <a:t>实验</a:t>
            </a:r>
            <a:r>
              <a:rPr lang="zh-CN" altLang="en-US" dirty="0" smtClean="0">
                <a:solidFill>
                  <a:prstClr val="black"/>
                </a:solidFill>
              </a:rPr>
              <a:t>材料制作：</a:t>
            </a:r>
            <a:endParaRPr lang="en-US" altLang="zh-CN" dirty="0" smtClean="0">
              <a:solidFill>
                <a:prstClr val="black"/>
              </a:solidFill>
            </a:endParaRPr>
          </a:p>
          <a:p>
            <a:pPr>
              <a:lnSpc>
                <a:spcPct val="150000"/>
              </a:lnSpc>
            </a:pPr>
            <a:r>
              <a:rPr lang="en-US" altLang="zh-CN" dirty="0">
                <a:solidFill>
                  <a:prstClr val="black"/>
                </a:solidFill>
              </a:rPr>
              <a:t> </a:t>
            </a:r>
            <a:r>
              <a:rPr lang="en-US" altLang="zh-CN" dirty="0" smtClean="0">
                <a:solidFill>
                  <a:prstClr val="black"/>
                </a:solidFill>
              </a:rPr>
              <a:t>      </a:t>
            </a:r>
            <a:r>
              <a:rPr lang="en-US" altLang="zh-CN" dirty="0" smtClean="0">
                <a:solidFill>
                  <a:prstClr val="black"/>
                </a:solidFill>
              </a:rPr>
              <a:t>10</a:t>
            </a:r>
            <a:r>
              <a:rPr lang="zh-CN" altLang="en-US" dirty="0" smtClean="0">
                <a:solidFill>
                  <a:prstClr val="black"/>
                </a:solidFill>
              </a:rPr>
              <a:t>对关键词与</a:t>
            </a:r>
            <a:r>
              <a:rPr lang="en-US" altLang="zh-CN" dirty="0" smtClean="0">
                <a:solidFill>
                  <a:prstClr val="black"/>
                </a:solidFill>
              </a:rPr>
              <a:t>20</a:t>
            </a:r>
            <a:r>
              <a:rPr lang="zh-CN" altLang="en-US" dirty="0" smtClean="0">
                <a:solidFill>
                  <a:prstClr val="black"/>
                </a:solidFill>
              </a:rPr>
              <a:t>对干扰词随机排序，以平衡顺序效应。</a:t>
            </a:r>
            <a:endParaRPr lang="zh-CN" altLang="en-US" dirty="0">
              <a:solidFill>
                <a:prstClr val="black"/>
              </a:solidFill>
            </a:endParaRPr>
          </a:p>
        </p:txBody>
      </p:sp>
      <p:sp>
        <p:nvSpPr>
          <p:cNvPr id="6" name="TextBox 5"/>
          <p:cNvSpPr txBox="1"/>
          <p:nvPr/>
        </p:nvSpPr>
        <p:spPr>
          <a:xfrm>
            <a:off x="1967422" y="1413164"/>
            <a:ext cx="1378451" cy="369332"/>
          </a:xfrm>
          <a:prstGeom prst="rect">
            <a:avLst/>
          </a:prstGeom>
          <a:noFill/>
        </p:spPr>
        <p:txBody>
          <a:bodyPr wrap="square" rtlCol="0">
            <a:spAutoFit/>
          </a:bodyPr>
          <a:lstStyle/>
          <a:p>
            <a:endParaRPr lang="zh-CN" altLang="en-US" dirty="0">
              <a:solidFill>
                <a:prstClr val="black"/>
              </a:solidFill>
            </a:endParaRPr>
          </a:p>
        </p:txBody>
      </p:sp>
    </p:spTree>
    <p:extLst>
      <p:ext uri="{BB962C8B-B14F-4D97-AF65-F5344CB8AC3E}">
        <p14:creationId xmlns:p14="http://schemas.microsoft.com/office/powerpoint/2010/main" val="810450988"/>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9617532" y="3753126"/>
            <a:ext cx="2228532" cy="2811940"/>
            <a:chOff x="4823608" y="2237050"/>
            <a:chExt cx="2653553" cy="3348228"/>
          </a:xfrm>
          <a:solidFill>
            <a:schemeClr val="accent1"/>
          </a:solidFill>
        </p:grpSpPr>
        <p:sp>
          <p:nvSpPr>
            <p:cNvPr id="59" name="Freeform: Shape 6"/>
            <p:cNvSpPr>
              <a:spLocks/>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lstStyle/>
            <a:p>
              <a:pPr algn="ctr"/>
              <a:endParaRPr>
                <a:solidFill>
                  <a:prstClr val="black"/>
                </a:solidFill>
              </a:endParaRPr>
            </a:p>
          </p:txBody>
        </p:sp>
        <p:sp>
          <p:nvSpPr>
            <p:cNvPr id="42" name="Freeform: Shape 7"/>
            <p:cNvSpPr>
              <a:spLocks/>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lstStyle/>
            <a:p>
              <a:pPr algn="ctr"/>
              <a:endParaRPr>
                <a:solidFill>
                  <a:prstClr val="black"/>
                </a:solidFill>
              </a:endParaRPr>
            </a:p>
          </p:txBody>
        </p:sp>
        <p:sp>
          <p:nvSpPr>
            <p:cNvPr id="43" name="Freeform: Shape 8"/>
            <p:cNvSpPr>
              <a:spLocks/>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lstStyle/>
            <a:p>
              <a:pPr algn="ctr"/>
              <a:endParaRPr>
                <a:solidFill>
                  <a:prstClr val="black"/>
                </a:solidFill>
              </a:endParaRPr>
            </a:p>
          </p:txBody>
        </p:sp>
        <p:sp>
          <p:nvSpPr>
            <p:cNvPr id="44" name="Freeform: Shape 9"/>
            <p:cNvSpPr>
              <a:spLocks/>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lstStyle/>
            <a:p>
              <a:pPr algn="ctr"/>
              <a:endParaRPr>
                <a:solidFill>
                  <a:prstClr val="black"/>
                </a:solidFill>
              </a:endParaRPr>
            </a:p>
          </p:txBody>
        </p:sp>
        <p:sp>
          <p:nvSpPr>
            <p:cNvPr id="45" name="Freeform: Shape 10"/>
            <p:cNvSpPr>
              <a:spLocks/>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lstStyle/>
            <a:p>
              <a:pPr algn="ctr"/>
              <a:endParaRPr>
                <a:solidFill>
                  <a:prstClr val="black"/>
                </a:solidFill>
              </a:endParaRPr>
            </a:p>
          </p:txBody>
        </p:sp>
        <p:sp>
          <p:nvSpPr>
            <p:cNvPr id="46" name="Freeform: Shape 11"/>
            <p:cNvSpPr>
              <a:spLocks/>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lstStyle/>
            <a:p>
              <a:pPr algn="ctr"/>
              <a:endParaRPr>
                <a:solidFill>
                  <a:prstClr val="black"/>
                </a:solidFill>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a:spLocks/>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lstStyle/>
              <a:p>
                <a:pPr algn="ctr"/>
                <a:endParaRPr>
                  <a:solidFill>
                    <a:prstClr val="black"/>
                  </a:solidFill>
                </a:endParaRPr>
              </a:p>
            </p:txBody>
          </p:sp>
          <p:sp>
            <p:nvSpPr>
              <p:cNvPr id="50" name="Freeform: Shape 14"/>
              <p:cNvSpPr>
                <a:spLocks/>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lstStyle/>
              <a:p>
                <a:pPr algn="ctr"/>
                <a:endParaRPr>
                  <a:solidFill>
                    <a:prstClr val="black"/>
                  </a:solidFill>
                </a:endParaRPr>
              </a:p>
            </p:txBody>
          </p:sp>
          <p:sp>
            <p:nvSpPr>
              <p:cNvPr id="51" name="Freeform: Shape 15"/>
              <p:cNvSpPr>
                <a:spLocks/>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lstStyle/>
              <a:p>
                <a:pPr algn="ctr"/>
                <a:endParaRPr>
                  <a:solidFill>
                    <a:prstClr val="black"/>
                  </a:solidFill>
                </a:endParaRPr>
              </a:p>
            </p:txBody>
          </p:sp>
          <p:sp>
            <p:nvSpPr>
              <p:cNvPr id="52" name="Freeform: Shape 16"/>
              <p:cNvSpPr>
                <a:spLocks/>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lstStyle/>
              <a:p>
                <a:pPr algn="ctr"/>
                <a:endParaRPr>
                  <a:solidFill>
                    <a:prstClr val="black"/>
                  </a:solidFill>
                </a:endParaRPr>
              </a:p>
            </p:txBody>
          </p:sp>
          <p:sp>
            <p:nvSpPr>
              <p:cNvPr id="53" name="Freeform: Shape 17"/>
              <p:cNvSpPr>
                <a:spLocks/>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lstStyle/>
              <a:p>
                <a:pPr algn="ctr"/>
                <a:endParaRPr>
                  <a:solidFill>
                    <a:prstClr val="black"/>
                  </a:solidFill>
                </a:endParaRPr>
              </a:p>
            </p:txBody>
          </p:sp>
          <p:sp>
            <p:nvSpPr>
              <p:cNvPr id="54" name="Freeform: Shape 18"/>
              <p:cNvSpPr>
                <a:spLocks/>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lstStyle/>
              <a:p>
                <a:pPr algn="ctr"/>
                <a:endParaRPr>
                  <a:solidFill>
                    <a:prstClr val="black"/>
                  </a:solidFill>
                </a:endParaRPr>
              </a:p>
            </p:txBody>
          </p:sp>
          <p:sp>
            <p:nvSpPr>
              <p:cNvPr id="55" name="Freeform: Shape 19"/>
              <p:cNvSpPr>
                <a:spLocks/>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lstStyle/>
              <a:p>
                <a:pPr algn="ctr"/>
                <a:endParaRPr>
                  <a:solidFill>
                    <a:prstClr val="black"/>
                  </a:solidFill>
                </a:endParaRPr>
              </a:p>
            </p:txBody>
          </p:sp>
          <p:sp>
            <p:nvSpPr>
              <p:cNvPr id="56" name="Freeform: Shape 20"/>
              <p:cNvSpPr>
                <a:spLocks/>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lstStyle/>
              <a:p>
                <a:pPr algn="ctr"/>
                <a:endParaRPr>
                  <a:solidFill>
                    <a:prstClr val="black"/>
                  </a:solidFill>
                </a:endParaRPr>
              </a:p>
            </p:txBody>
          </p:sp>
          <p:sp>
            <p:nvSpPr>
              <p:cNvPr id="57" name="Freeform: Shape 21"/>
              <p:cNvSpPr>
                <a:spLocks/>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lstStyle/>
              <a:p>
                <a:pPr algn="ctr"/>
                <a:endParaRPr>
                  <a:solidFill>
                    <a:prstClr val="black"/>
                  </a:solidFill>
                </a:endParaRPr>
              </a:p>
            </p:txBody>
          </p:sp>
        </p:grpSp>
        <p:sp>
          <p:nvSpPr>
            <p:cNvPr id="48" name="Freeform: Shape 22"/>
            <p:cNvSpPr>
              <a:spLocks/>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lstStyle/>
            <a:p>
              <a:pPr algn="ctr"/>
              <a:endParaRPr>
                <a:solidFill>
                  <a:prstClr val="black"/>
                </a:solidFill>
              </a:endParaRPr>
            </a:p>
          </p:txBody>
        </p:sp>
      </p:grpSp>
      <p:grpSp>
        <p:nvGrpSpPr>
          <p:cNvPr id="2" name="组合 1"/>
          <p:cNvGrpSpPr/>
          <p:nvPr/>
        </p:nvGrpSpPr>
        <p:grpSpPr>
          <a:xfrm>
            <a:off x="1476015" y="1971664"/>
            <a:ext cx="680202" cy="680202"/>
            <a:chOff x="4264833" y="2093371"/>
            <a:chExt cx="680202" cy="680202"/>
          </a:xfrm>
        </p:grpSpPr>
        <p:sp>
          <p:nvSpPr>
            <p:cNvPr id="33"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4"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71" name="矩形 70"/>
          <p:cNvSpPr/>
          <p:nvPr/>
        </p:nvSpPr>
        <p:spPr>
          <a:xfrm>
            <a:off x="2575537" y="2057849"/>
            <a:ext cx="6241850" cy="923330"/>
          </a:xfrm>
          <a:prstGeom prst="rect">
            <a:avLst/>
          </a:prstGeom>
        </p:spPr>
        <p:txBody>
          <a:bodyPr wrap="square">
            <a:spAutoFit/>
            <a:scene3d>
              <a:camera prst="orthographicFront"/>
              <a:lightRig rig="threePt" dir="t"/>
            </a:scene3d>
            <a:sp3d contourW="12700"/>
          </a:bodyPr>
          <a:lstStyle/>
          <a:p>
            <a:pPr>
              <a:lnSpc>
                <a:spcPct val="150000"/>
              </a:lnSpc>
            </a:pPr>
            <a:r>
              <a:rPr lang="zh-CN" altLang="en-US" dirty="0" smtClean="0">
                <a:solidFill>
                  <a:prstClr val="black"/>
                </a:solidFill>
              </a:rPr>
              <a:t>对比视</a:t>
            </a:r>
            <a:r>
              <a:rPr lang="en-US" altLang="zh-CN" dirty="0" smtClean="0">
                <a:solidFill>
                  <a:prstClr val="black"/>
                </a:solidFill>
              </a:rPr>
              <a:t>-</a:t>
            </a:r>
            <a:r>
              <a:rPr lang="zh-CN" altLang="en-US" dirty="0" smtClean="0">
                <a:solidFill>
                  <a:prstClr val="black"/>
                </a:solidFill>
              </a:rPr>
              <a:t>视组与视</a:t>
            </a:r>
            <a:r>
              <a:rPr lang="en-US" altLang="zh-CN" dirty="0" smtClean="0">
                <a:solidFill>
                  <a:prstClr val="black"/>
                </a:solidFill>
              </a:rPr>
              <a:t>-</a:t>
            </a:r>
            <a:r>
              <a:rPr lang="zh-CN" altLang="en-US" dirty="0" smtClean="0">
                <a:solidFill>
                  <a:prstClr val="black"/>
                </a:solidFill>
              </a:rPr>
              <a:t>听组的正确率与反应时，探究跨通道听觉阈下刺激对内隐学习的影响。</a:t>
            </a:r>
            <a:endParaRPr lang="en-US" altLang="zh-CN" dirty="0" smtClean="0">
              <a:solidFill>
                <a:prstClr val="black"/>
              </a:solidFill>
            </a:endParaRPr>
          </a:p>
        </p:txBody>
      </p:sp>
      <p:pic>
        <p:nvPicPr>
          <p:cNvPr id="79" name="图片 78"/>
          <p:cNvPicPr>
            <a:picLocks noChangeAspect="1"/>
          </p:cNvPicPr>
          <p:nvPr/>
        </p:nvPicPr>
        <p:blipFill>
          <a:blip r:embed="rId3"/>
          <a:stretch>
            <a:fillRect/>
          </a:stretch>
        </p:blipFill>
        <p:spPr>
          <a:xfrm rot="16200000">
            <a:off x="134041" y="-175616"/>
            <a:ext cx="1268414" cy="1558750"/>
          </a:xfrm>
          <a:prstGeom prst="rect">
            <a:avLst/>
          </a:prstGeom>
        </p:spPr>
      </p:pic>
      <p:grpSp>
        <p:nvGrpSpPr>
          <p:cNvPr id="80" name="组合 79"/>
          <p:cNvGrpSpPr/>
          <p:nvPr/>
        </p:nvGrpSpPr>
        <p:grpSpPr>
          <a:xfrm>
            <a:off x="1785305" y="394109"/>
            <a:ext cx="4440139" cy="712314"/>
            <a:chOff x="1451102" y="1713400"/>
            <a:chExt cx="4440139" cy="712314"/>
          </a:xfrm>
        </p:grpSpPr>
        <p:grpSp>
          <p:nvGrpSpPr>
            <p:cNvPr id="81" name="组合 80"/>
            <p:cNvGrpSpPr/>
            <p:nvPr/>
          </p:nvGrpSpPr>
          <p:grpSpPr>
            <a:xfrm>
              <a:off x="1451102" y="1713400"/>
              <a:ext cx="2998508" cy="535920"/>
              <a:chOff x="5906988" y="1931114"/>
              <a:chExt cx="2998508" cy="535920"/>
            </a:xfrm>
          </p:grpSpPr>
          <p:sp>
            <p:nvSpPr>
              <p:cNvPr id="83" name="矩形 82"/>
              <p:cNvSpPr/>
              <p:nvPr/>
            </p:nvSpPr>
            <p:spPr>
              <a:xfrm>
                <a:off x="6566393" y="1931114"/>
                <a:ext cx="2339103" cy="523220"/>
              </a:xfrm>
              <a:prstGeom prst="rect">
                <a:avLst/>
              </a:prstGeom>
            </p:spPr>
            <p:txBody>
              <a:bodyPr wrap="none">
                <a:spAutoFit/>
                <a:scene3d>
                  <a:camera prst="orthographicFront"/>
                  <a:lightRig rig="threePt" dir="t"/>
                </a:scene3d>
                <a:sp3d contourW="12700"/>
              </a:bodyPr>
              <a:lstStyle/>
              <a:p>
                <a:pPr algn="ctr"/>
                <a:r>
                  <a:rPr lang="zh-CN" altLang="en-US" sz="2800" b="1" dirty="0" smtClean="0">
                    <a:solidFill>
                      <a:srgbClr val="E06741"/>
                    </a:solidFill>
                  </a:rPr>
                  <a:t>实验结果处理</a:t>
                </a:r>
                <a:endParaRPr lang="zh-CN" altLang="en-US" sz="2800" b="1" dirty="0">
                  <a:solidFill>
                    <a:srgbClr val="E06741"/>
                  </a:solidFill>
                </a:endParaRPr>
              </a:p>
            </p:txBody>
          </p:sp>
          <p:sp>
            <p:nvSpPr>
              <p:cNvPr id="84" name="矩形 8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06.</a:t>
                </a:r>
                <a:endParaRPr lang="zh-CN" altLang="en-US" sz="2800" b="1" dirty="0">
                  <a:solidFill>
                    <a:srgbClr val="E06741"/>
                  </a:solidFill>
                </a:endParaRPr>
              </a:p>
            </p:txBody>
          </p:sp>
        </p:grpSp>
        <p:sp>
          <p:nvSpPr>
            <p:cNvPr id="82" name="文本框 81"/>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smtClean="0">
                  <a:solidFill>
                    <a:prstClr val="white">
                      <a:lumMod val="50000"/>
                    </a:prstClr>
                  </a:solidFill>
                  <a:latin typeface="微软雅黑"/>
                </a:rPr>
                <a:t>Relevant concepts </a:t>
              </a:r>
              <a:endParaRPr lang="en-US" altLang="zh-CN" sz="1050" dirty="0">
                <a:solidFill>
                  <a:prstClr val="white">
                    <a:lumMod val="50000"/>
                  </a:prstClr>
                </a:solidFill>
                <a:latin typeface="微软雅黑"/>
              </a:endParaRPr>
            </a:p>
          </p:txBody>
        </p:sp>
      </p:grpSp>
      <p:grpSp>
        <p:nvGrpSpPr>
          <p:cNvPr id="3" name="组合 2"/>
          <p:cNvGrpSpPr/>
          <p:nvPr/>
        </p:nvGrpSpPr>
        <p:grpSpPr>
          <a:xfrm>
            <a:off x="1474381" y="3550994"/>
            <a:ext cx="680202" cy="680202"/>
            <a:chOff x="7231482" y="2093371"/>
            <a:chExt cx="680202" cy="680202"/>
          </a:xfrm>
        </p:grpSpPr>
        <p:sp>
          <p:nvSpPr>
            <p:cNvPr id="39" name="Oval 26"/>
            <p:cNvSpPr>
              <a:spLocks noChangeAspect="1"/>
            </p:cNvSpPr>
            <p:nvPr/>
          </p:nvSpPr>
          <p:spPr>
            <a:xfrm>
              <a:off x="7231482" y="2093371"/>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58" name="Freeform: Shape 33">
              <a:extLst>
                <a:ext uri="{FF2B5EF4-FFF2-40B4-BE49-F238E27FC236}">
                  <a16:creationId xmlns:a16="http://schemas.microsoft.com/office/drawing/2014/main" xmlns="" id="{1C64C3C7-3565-470D-B125-74EA26D8DB5F}"/>
                </a:ext>
              </a:extLst>
            </p:cNvPr>
            <p:cNvSpPr>
              <a:spLocks/>
            </p:cNvSpPr>
            <p:nvPr/>
          </p:nvSpPr>
          <p:spPr bwMode="auto">
            <a:xfrm>
              <a:off x="7430596" y="2322735"/>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solidFill>
                  <a:prstClr val="black"/>
                </a:solidFill>
              </a:endParaRPr>
            </a:p>
          </p:txBody>
        </p:sp>
      </p:grpSp>
      <p:sp>
        <p:nvSpPr>
          <p:cNvPr id="5" name="矩形 4"/>
          <p:cNvSpPr/>
          <p:nvPr/>
        </p:nvSpPr>
        <p:spPr>
          <a:xfrm>
            <a:off x="2656647" y="3541988"/>
            <a:ext cx="6782657" cy="923330"/>
          </a:xfrm>
          <a:prstGeom prst="rect">
            <a:avLst/>
          </a:prstGeom>
        </p:spPr>
        <p:txBody>
          <a:bodyPr wrap="square">
            <a:spAutoFit/>
          </a:bodyPr>
          <a:lstStyle/>
          <a:p>
            <a:pPr>
              <a:lnSpc>
                <a:spcPct val="150000"/>
              </a:lnSpc>
            </a:pPr>
            <a:r>
              <a:rPr lang="zh-CN" altLang="en-US" dirty="0" smtClean="0">
                <a:solidFill>
                  <a:prstClr val="black"/>
                </a:solidFill>
              </a:rPr>
              <a:t>对比听</a:t>
            </a:r>
            <a:r>
              <a:rPr lang="en-US" altLang="zh-CN" dirty="0" smtClean="0">
                <a:solidFill>
                  <a:prstClr val="black"/>
                </a:solidFill>
              </a:rPr>
              <a:t>-</a:t>
            </a:r>
            <a:r>
              <a:rPr lang="zh-CN" altLang="en-US" dirty="0" smtClean="0">
                <a:solidFill>
                  <a:prstClr val="black"/>
                </a:solidFill>
              </a:rPr>
              <a:t>听组与听</a:t>
            </a:r>
            <a:r>
              <a:rPr lang="en-US" altLang="zh-CN" dirty="0" smtClean="0">
                <a:solidFill>
                  <a:prstClr val="black"/>
                </a:solidFill>
              </a:rPr>
              <a:t>-</a:t>
            </a:r>
            <a:r>
              <a:rPr lang="zh-CN" altLang="en-US" dirty="0" smtClean="0">
                <a:solidFill>
                  <a:prstClr val="black"/>
                </a:solidFill>
              </a:rPr>
              <a:t>视组的正确率与反应时，探究跨通道视觉刺激对内隐学习的影响</a:t>
            </a:r>
            <a:endParaRPr lang="zh-CN" altLang="en-US" dirty="0">
              <a:solidFill>
                <a:prstClr val="black"/>
              </a:solidFill>
            </a:endParaRPr>
          </a:p>
        </p:txBody>
      </p:sp>
      <p:sp>
        <p:nvSpPr>
          <p:cNvPr id="6" name="TextBox 5"/>
          <p:cNvSpPr txBox="1"/>
          <p:nvPr/>
        </p:nvSpPr>
        <p:spPr>
          <a:xfrm>
            <a:off x="1967422" y="1413164"/>
            <a:ext cx="1378451" cy="369332"/>
          </a:xfrm>
          <a:prstGeom prst="rect">
            <a:avLst/>
          </a:prstGeom>
          <a:noFill/>
        </p:spPr>
        <p:txBody>
          <a:bodyPr wrap="square" rtlCol="0">
            <a:spAutoFit/>
          </a:bodyPr>
          <a:lstStyle/>
          <a:p>
            <a:endParaRPr lang="zh-CN" altLang="en-US" dirty="0">
              <a:solidFill>
                <a:prstClr val="black"/>
              </a:solidFill>
            </a:endParaRPr>
          </a:p>
        </p:txBody>
      </p:sp>
      <p:grpSp>
        <p:nvGrpSpPr>
          <p:cNvPr id="36" name="组合 35"/>
          <p:cNvGrpSpPr/>
          <p:nvPr/>
        </p:nvGrpSpPr>
        <p:grpSpPr>
          <a:xfrm>
            <a:off x="1426772" y="5050451"/>
            <a:ext cx="680202" cy="680202"/>
            <a:chOff x="4264833" y="2093371"/>
            <a:chExt cx="680202" cy="680202"/>
          </a:xfrm>
        </p:grpSpPr>
        <p:sp>
          <p:nvSpPr>
            <p:cNvPr id="37"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solidFill>
                  <a:prstClr val="white"/>
                </a:solidFill>
              </a:endParaRPr>
            </a:p>
          </p:txBody>
        </p:sp>
        <p:sp>
          <p:nvSpPr>
            <p:cNvPr id="38"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solidFill>
                  <a:prstClr val="black"/>
                </a:solidFill>
              </a:endParaRPr>
            </a:p>
          </p:txBody>
        </p:sp>
      </p:grpSp>
      <p:sp>
        <p:nvSpPr>
          <p:cNvPr id="40" name="矩形 39"/>
          <p:cNvSpPr/>
          <p:nvPr/>
        </p:nvSpPr>
        <p:spPr>
          <a:xfrm>
            <a:off x="2834115" y="4971450"/>
            <a:ext cx="6782657" cy="923330"/>
          </a:xfrm>
          <a:prstGeom prst="rect">
            <a:avLst/>
          </a:prstGeom>
        </p:spPr>
        <p:txBody>
          <a:bodyPr wrap="square">
            <a:spAutoFit/>
          </a:bodyPr>
          <a:lstStyle/>
          <a:p>
            <a:pPr>
              <a:lnSpc>
                <a:spcPct val="150000"/>
              </a:lnSpc>
            </a:pPr>
            <a:r>
              <a:rPr lang="zh-CN" altLang="en-US" dirty="0" smtClean="0">
                <a:solidFill>
                  <a:prstClr val="black"/>
                </a:solidFill>
              </a:rPr>
              <a:t>对比以上两组的结果，探究跨通道视觉刺激与跨通道听觉刺激对内隐学习的影响的异同。</a:t>
            </a:r>
            <a:endParaRPr lang="zh-CN" altLang="en-US" dirty="0">
              <a:solidFill>
                <a:prstClr val="black"/>
              </a:solidFill>
            </a:endParaRPr>
          </a:p>
        </p:txBody>
      </p:sp>
    </p:spTree>
    <p:extLst>
      <p:ext uri="{BB962C8B-B14F-4D97-AF65-F5344CB8AC3E}">
        <p14:creationId xmlns:p14="http://schemas.microsoft.com/office/powerpoint/2010/main" val="4227912122"/>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cstate="print">
            <a:extLst>
              <a:ext uri="{28A0092B-C50C-407E-A947-70E740481C1C}">
                <a14:useLocalDpi xmlns:a14="http://schemas.microsoft.com/office/drawing/2010/main" val="0"/>
              </a:ext>
            </a:extLst>
          </a:blip>
          <a:srcRect l="3675" r="8038"/>
          <a:stretch/>
        </p:blipFill>
        <p:spPr>
          <a:xfrm>
            <a:off x="0" y="0"/>
            <a:ext cx="12192000" cy="6858000"/>
          </a:xfrm>
          <a:prstGeom prst="rect">
            <a:avLst/>
          </a:prstGeom>
        </p:spPr>
      </p:pic>
      <p:sp>
        <p:nvSpPr>
          <p:cNvPr id="7" name="文本框 6"/>
          <p:cNvSpPr txBox="1"/>
          <p:nvPr/>
        </p:nvSpPr>
        <p:spPr>
          <a:xfrm>
            <a:off x="2876355" y="2280980"/>
            <a:ext cx="2954655" cy="923330"/>
          </a:xfrm>
          <a:prstGeom prst="rect">
            <a:avLst/>
          </a:prstGeom>
          <a:noFill/>
        </p:spPr>
        <p:txBody>
          <a:bodyPr wrap="none" rtlCol="0">
            <a:spAutoFit/>
            <a:scene3d>
              <a:camera prst="orthographicFront"/>
              <a:lightRig rig="threePt" dir="t"/>
            </a:scene3d>
            <a:sp3d contourW="12700"/>
          </a:bodyPr>
          <a:lstStyle/>
          <a:p>
            <a:r>
              <a:rPr lang="zh-CN" altLang="en-US" sz="5400" b="1" dirty="0" smtClean="0">
                <a:solidFill>
                  <a:schemeClr val="accent1"/>
                </a:solidFill>
              </a:rPr>
              <a:t>感谢</a:t>
            </a:r>
            <a:r>
              <a:rPr lang="zh-CN" altLang="en-US" sz="5400" b="1" dirty="0">
                <a:solidFill>
                  <a:schemeClr val="accent1"/>
                </a:solidFill>
              </a:rPr>
              <a:t>观看</a:t>
            </a:r>
            <a:endParaRPr lang="zh-CN" altLang="en-US" sz="5400" b="1" dirty="0">
              <a:solidFill>
                <a:schemeClr val="accent1"/>
              </a:solidFill>
            </a:endParaRPr>
          </a:p>
        </p:txBody>
      </p:sp>
      <p:sp>
        <p:nvSpPr>
          <p:cNvPr id="8" name="文本框 7"/>
          <p:cNvSpPr txBox="1"/>
          <p:nvPr/>
        </p:nvSpPr>
        <p:spPr>
          <a:xfrm>
            <a:off x="2876355" y="3229710"/>
            <a:ext cx="5661144" cy="270715"/>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100" dirty="0" smtClean="0">
                <a:solidFill>
                  <a:schemeClr val="tx1">
                    <a:lumMod val="65000"/>
                    <a:lumOff val="35000"/>
                  </a:schemeClr>
                </a:solidFill>
                <a:latin typeface="+mj-ea"/>
                <a:ea typeface="+mj-ea"/>
              </a:rPr>
              <a:t>Thank</a:t>
            </a:r>
            <a:r>
              <a:rPr lang="en-US" altLang="zh-CN" sz="1100" dirty="0" smtClean="0">
                <a:solidFill>
                  <a:schemeClr val="tx1">
                    <a:lumMod val="65000"/>
                    <a:lumOff val="35000"/>
                  </a:schemeClr>
                </a:solidFill>
                <a:latin typeface="+mj-ea"/>
                <a:ea typeface="+mj-ea"/>
              </a:rPr>
              <a:t>s</a:t>
            </a:r>
            <a:r>
              <a:rPr lang="zh-CN" altLang="en-US" sz="1100" dirty="0" smtClean="0">
                <a:solidFill>
                  <a:schemeClr val="tx1">
                    <a:lumMod val="65000"/>
                    <a:lumOff val="35000"/>
                  </a:schemeClr>
                </a:solidFill>
                <a:latin typeface="+mj-ea"/>
                <a:ea typeface="+mj-ea"/>
              </a:rPr>
              <a:t>！</a:t>
            </a:r>
            <a:endParaRPr lang="en-US" altLang="zh-CN" sz="1100" dirty="0">
              <a:solidFill>
                <a:schemeClr val="tx1">
                  <a:lumMod val="65000"/>
                  <a:lumOff val="35000"/>
                </a:schemeClr>
              </a:solidFill>
              <a:latin typeface="+mj-ea"/>
              <a:ea typeface="+mj-ea"/>
            </a:endParaRPr>
          </a:p>
        </p:txBody>
      </p:sp>
      <p:sp>
        <p:nvSpPr>
          <p:cNvPr id="45" name="矩形 13"/>
          <p:cNvSpPr/>
          <p:nvPr/>
        </p:nvSpPr>
        <p:spPr>
          <a:xfrm>
            <a:off x="1770839" y="5032201"/>
            <a:ext cx="186943" cy="242711"/>
          </a:xfrm>
          <a:custGeom>
            <a:avLst/>
            <a:gdLst>
              <a:gd name="connsiteX0" fmla="*/ 159295 w 459358"/>
              <a:gd name="connsiteY0" fmla="*/ 288060 h 596388"/>
              <a:gd name="connsiteX1" fmla="*/ 298499 w 459358"/>
              <a:gd name="connsiteY1" fmla="*/ 288060 h 596388"/>
              <a:gd name="connsiteX2" fmla="*/ 338681 w 459358"/>
              <a:gd name="connsiteY2" fmla="*/ 316728 h 596388"/>
              <a:gd name="connsiteX3" fmla="*/ 426222 w 459358"/>
              <a:gd name="connsiteY3" fmla="*/ 366897 h 596388"/>
              <a:gd name="connsiteX4" fmla="*/ 457794 w 459358"/>
              <a:gd name="connsiteY4" fmla="*/ 543206 h 596388"/>
              <a:gd name="connsiteX5" fmla="*/ 443443 w 459358"/>
              <a:gd name="connsiteY5" fmla="*/ 558974 h 596388"/>
              <a:gd name="connsiteX6" fmla="*/ 219569 w 459358"/>
              <a:gd name="connsiteY6" fmla="*/ 596242 h 596388"/>
              <a:gd name="connsiteX7" fmla="*/ 11481 w 459358"/>
              <a:gd name="connsiteY7" fmla="*/ 553240 h 596388"/>
              <a:gd name="connsiteX8" fmla="*/ 0 w 459358"/>
              <a:gd name="connsiteY8" fmla="*/ 524572 h 596388"/>
              <a:gd name="connsiteX9" fmla="*/ 38747 w 459358"/>
              <a:gd name="connsiteY9" fmla="*/ 356864 h 596388"/>
              <a:gd name="connsiteX10" fmla="*/ 73189 w 459358"/>
              <a:gd name="connsiteY10" fmla="*/ 333929 h 596388"/>
              <a:gd name="connsiteX11" fmla="*/ 159295 w 459358"/>
              <a:gd name="connsiteY11" fmla="*/ 288060 h 596388"/>
              <a:gd name="connsiteX12" fmla="*/ 225223 w 459358"/>
              <a:gd name="connsiteY12" fmla="*/ 10030 h 596388"/>
              <a:gd name="connsiteX13" fmla="*/ 218047 w 459358"/>
              <a:gd name="connsiteY13" fmla="*/ 21493 h 596388"/>
              <a:gd name="connsiteX14" fmla="*/ 219482 w 459358"/>
              <a:gd name="connsiteY14" fmla="*/ 21493 h 596388"/>
              <a:gd name="connsiteX15" fmla="*/ 225223 w 459358"/>
              <a:gd name="connsiteY15" fmla="*/ 10030 h 596388"/>
              <a:gd name="connsiteX16" fmla="*/ 236703 w 459358"/>
              <a:gd name="connsiteY16" fmla="*/ 0 h 596388"/>
              <a:gd name="connsiteX17" fmla="*/ 226658 w 459358"/>
              <a:gd name="connsiteY17" fmla="*/ 14329 h 596388"/>
              <a:gd name="connsiteX18" fmla="*/ 238138 w 459358"/>
              <a:gd name="connsiteY18" fmla="*/ 4299 h 596388"/>
              <a:gd name="connsiteX19" fmla="*/ 256793 w 459358"/>
              <a:gd name="connsiteY19" fmla="*/ 30090 h 596388"/>
              <a:gd name="connsiteX20" fmla="*/ 253923 w 459358"/>
              <a:gd name="connsiteY20" fmla="*/ 25791 h 596388"/>
              <a:gd name="connsiteX21" fmla="*/ 259663 w 459358"/>
              <a:gd name="connsiteY21" fmla="*/ 32955 h 596388"/>
              <a:gd name="connsiteX22" fmla="*/ 262533 w 459358"/>
              <a:gd name="connsiteY22" fmla="*/ 32955 h 596388"/>
              <a:gd name="connsiteX23" fmla="*/ 258228 w 459358"/>
              <a:gd name="connsiteY23" fmla="*/ 27224 h 596388"/>
              <a:gd name="connsiteX24" fmla="*/ 263968 w 459358"/>
              <a:gd name="connsiteY24" fmla="*/ 32955 h 596388"/>
              <a:gd name="connsiteX25" fmla="*/ 269708 w 459358"/>
              <a:gd name="connsiteY25" fmla="*/ 34388 h 596388"/>
              <a:gd name="connsiteX26" fmla="*/ 268273 w 459358"/>
              <a:gd name="connsiteY26" fmla="*/ 32955 h 596388"/>
              <a:gd name="connsiteX27" fmla="*/ 272578 w 459358"/>
              <a:gd name="connsiteY27" fmla="*/ 35821 h 596388"/>
              <a:gd name="connsiteX28" fmla="*/ 317064 w 459358"/>
              <a:gd name="connsiteY28" fmla="*/ 63045 h 596388"/>
              <a:gd name="connsiteX29" fmla="*/ 327109 w 459358"/>
              <a:gd name="connsiteY29" fmla="*/ 159046 h 596388"/>
              <a:gd name="connsiteX30" fmla="*/ 329979 w 459358"/>
              <a:gd name="connsiteY30" fmla="*/ 190568 h 596388"/>
              <a:gd name="connsiteX31" fmla="*/ 321369 w 459358"/>
              <a:gd name="connsiteY31" fmla="*/ 206329 h 596388"/>
              <a:gd name="connsiteX32" fmla="*/ 228093 w 459358"/>
              <a:gd name="connsiteY32" fmla="*/ 308061 h 596388"/>
              <a:gd name="connsiteX33" fmla="*/ 139121 w 459358"/>
              <a:gd name="connsiteY33" fmla="*/ 206329 h 596388"/>
              <a:gd name="connsiteX34" fmla="*/ 131946 w 459358"/>
              <a:gd name="connsiteY34" fmla="*/ 190568 h 596388"/>
              <a:gd name="connsiteX35" fmla="*/ 136251 w 459358"/>
              <a:gd name="connsiteY35" fmla="*/ 160478 h 596388"/>
              <a:gd name="connsiteX36" fmla="*/ 133381 w 459358"/>
              <a:gd name="connsiteY36" fmla="*/ 84538 h 596388"/>
              <a:gd name="connsiteX37" fmla="*/ 195087 w 459358"/>
              <a:gd name="connsiteY37" fmla="*/ 21493 h 596388"/>
              <a:gd name="connsiteX38" fmla="*/ 203697 w 459358"/>
              <a:gd name="connsiteY38" fmla="*/ 17194 h 596388"/>
              <a:gd name="connsiteX39" fmla="*/ 209437 w 459358"/>
              <a:gd name="connsiteY39" fmla="*/ 11463 h 596388"/>
              <a:gd name="connsiteX40" fmla="*/ 203697 w 459358"/>
              <a:gd name="connsiteY40" fmla="*/ 21493 h 596388"/>
              <a:gd name="connsiteX41" fmla="*/ 209437 w 459358"/>
              <a:gd name="connsiteY41" fmla="*/ 22926 h 596388"/>
              <a:gd name="connsiteX42" fmla="*/ 215177 w 459358"/>
              <a:gd name="connsiteY42" fmla="*/ 15761 h 596388"/>
              <a:gd name="connsiteX43" fmla="*/ 209437 w 459358"/>
              <a:gd name="connsiteY43" fmla="*/ 24358 h 596388"/>
              <a:gd name="connsiteX44" fmla="*/ 212307 w 459358"/>
              <a:gd name="connsiteY44" fmla="*/ 25791 h 596388"/>
              <a:gd name="connsiteX45" fmla="*/ 226658 w 459358"/>
              <a:gd name="connsiteY45" fmla="*/ 8597 h 596388"/>
              <a:gd name="connsiteX46" fmla="*/ 236703 w 459358"/>
              <a:gd name="connsiteY46" fmla="*/ 0 h 596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59358" h="596388">
                <a:moveTo>
                  <a:pt x="159295" y="288060"/>
                </a:moveTo>
                <a:cubicBezTo>
                  <a:pt x="159295" y="288060"/>
                  <a:pt x="219569" y="442868"/>
                  <a:pt x="298499" y="288060"/>
                </a:cubicBezTo>
                <a:cubicBezTo>
                  <a:pt x="298499" y="288060"/>
                  <a:pt x="298499" y="302394"/>
                  <a:pt x="338681" y="316728"/>
                </a:cubicBezTo>
                <a:cubicBezTo>
                  <a:pt x="338681" y="316728"/>
                  <a:pt x="413306" y="339663"/>
                  <a:pt x="426222" y="366897"/>
                </a:cubicBezTo>
                <a:cubicBezTo>
                  <a:pt x="426222" y="366897"/>
                  <a:pt x="467839" y="460069"/>
                  <a:pt x="457794" y="543206"/>
                </a:cubicBezTo>
                <a:cubicBezTo>
                  <a:pt x="457794" y="543206"/>
                  <a:pt x="457794" y="550373"/>
                  <a:pt x="443443" y="558974"/>
                </a:cubicBezTo>
                <a:cubicBezTo>
                  <a:pt x="443443" y="558974"/>
                  <a:pt x="348727" y="599109"/>
                  <a:pt x="219569" y="596242"/>
                </a:cubicBezTo>
                <a:cubicBezTo>
                  <a:pt x="219569" y="596242"/>
                  <a:pt x="91846" y="589075"/>
                  <a:pt x="11481" y="553240"/>
                </a:cubicBezTo>
                <a:cubicBezTo>
                  <a:pt x="11481" y="553240"/>
                  <a:pt x="0" y="550373"/>
                  <a:pt x="0" y="524572"/>
                </a:cubicBezTo>
                <a:cubicBezTo>
                  <a:pt x="0" y="524572"/>
                  <a:pt x="4305" y="408466"/>
                  <a:pt x="38747" y="356864"/>
                </a:cubicBezTo>
                <a:cubicBezTo>
                  <a:pt x="38747" y="356864"/>
                  <a:pt x="48793" y="342530"/>
                  <a:pt x="73189" y="333929"/>
                </a:cubicBezTo>
                <a:cubicBezTo>
                  <a:pt x="73189" y="333929"/>
                  <a:pt x="153555" y="309561"/>
                  <a:pt x="159295" y="288060"/>
                </a:cubicBezTo>
                <a:close/>
                <a:moveTo>
                  <a:pt x="225223" y="10030"/>
                </a:moveTo>
                <a:cubicBezTo>
                  <a:pt x="222352" y="12896"/>
                  <a:pt x="219482" y="17194"/>
                  <a:pt x="218047" y="21493"/>
                </a:cubicBezTo>
                <a:lnTo>
                  <a:pt x="219482" y="21493"/>
                </a:lnTo>
                <a:cubicBezTo>
                  <a:pt x="220917" y="17194"/>
                  <a:pt x="223788" y="12896"/>
                  <a:pt x="225223" y="10030"/>
                </a:cubicBezTo>
                <a:close/>
                <a:moveTo>
                  <a:pt x="236703" y="0"/>
                </a:moveTo>
                <a:cubicBezTo>
                  <a:pt x="230963" y="4299"/>
                  <a:pt x="228093" y="8597"/>
                  <a:pt x="226658" y="14329"/>
                </a:cubicBezTo>
                <a:cubicBezTo>
                  <a:pt x="230963" y="7164"/>
                  <a:pt x="238138" y="4299"/>
                  <a:pt x="238138" y="4299"/>
                </a:cubicBezTo>
                <a:cubicBezTo>
                  <a:pt x="238138" y="15761"/>
                  <a:pt x="251053" y="25791"/>
                  <a:pt x="256793" y="30090"/>
                </a:cubicBezTo>
                <a:cubicBezTo>
                  <a:pt x="255358" y="27224"/>
                  <a:pt x="253923" y="25791"/>
                  <a:pt x="253923" y="25791"/>
                </a:cubicBezTo>
                <a:cubicBezTo>
                  <a:pt x="256793" y="27224"/>
                  <a:pt x="258228" y="30090"/>
                  <a:pt x="259663" y="32955"/>
                </a:cubicBezTo>
                <a:cubicBezTo>
                  <a:pt x="261098" y="32955"/>
                  <a:pt x="261098" y="32955"/>
                  <a:pt x="262533" y="32955"/>
                </a:cubicBezTo>
                <a:cubicBezTo>
                  <a:pt x="259663" y="30090"/>
                  <a:pt x="258228" y="27224"/>
                  <a:pt x="258228" y="27224"/>
                </a:cubicBezTo>
                <a:cubicBezTo>
                  <a:pt x="261098" y="30090"/>
                  <a:pt x="262533" y="31523"/>
                  <a:pt x="263968" y="32955"/>
                </a:cubicBezTo>
                <a:cubicBezTo>
                  <a:pt x="266838" y="34388"/>
                  <a:pt x="268273" y="34388"/>
                  <a:pt x="269708" y="34388"/>
                </a:cubicBezTo>
                <a:cubicBezTo>
                  <a:pt x="268273" y="32955"/>
                  <a:pt x="268273" y="32955"/>
                  <a:pt x="268273" y="32955"/>
                </a:cubicBezTo>
                <a:cubicBezTo>
                  <a:pt x="269708" y="32955"/>
                  <a:pt x="271143" y="34388"/>
                  <a:pt x="272578" y="35821"/>
                </a:cubicBezTo>
                <a:cubicBezTo>
                  <a:pt x="304149" y="44418"/>
                  <a:pt x="317064" y="63045"/>
                  <a:pt x="317064" y="63045"/>
                </a:cubicBezTo>
                <a:cubicBezTo>
                  <a:pt x="345764" y="94568"/>
                  <a:pt x="331414" y="146150"/>
                  <a:pt x="327109" y="159046"/>
                </a:cubicBezTo>
                <a:cubicBezTo>
                  <a:pt x="340024" y="156180"/>
                  <a:pt x="329979" y="190568"/>
                  <a:pt x="329979" y="190568"/>
                </a:cubicBezTo>
                <a:cubicBezTo>
                  <a:pt x="328544" y="200598"/>
                  <a:pt x="324239" y="204897"/>
                  <a:pt x="321369" y="206329"/>
                </a:cubicBezTo>
                <a:cubicBezTo>
                  <a:pt x="315629" y="253613"/>
                  <a:pt x="272578" y="308061"/>
                  <a:pt x="228093" y="308061"/>
                </a:cubicBezTo>
                <a:cubicBezTo>
                  <a:pt x="187912" y="308061"/>
                  <a:pt x="146296" y="256479"/>
                  <a:pt x="139121" y="206329"/>
                </a:cubicBezTo>
                <a:cubicBezTo>
                  <a:pt x="137686" y="204897"/>
                  <a:pt x="133381" y="200598"/>
                  <a:pt x="131946" y="190568"/>
                </a:cubicBezTo>
                <a:cubicBezTo>
                  <a:pt x="131946" y="190568"/>
                  <a:pt x="120466" y="153314"/>
                  <a:pt x="136251" y="160478"/>
                </a:cubicBezTo>
                <a:cubicBezTo>
                  <a:pt x="124771" y="104598"/>
                  <a:pt x="133381" y="84538"/>
                  <a:pt x="133381" y="84538"/>
                </a:cubicBezTo>
                <a:cubicBezTo>
                  <a:pt x="147731" y="42985"/>
                  <a:pt x="195087" y="21493"/>
                  <a:pt x="195087" y="21493"/>
                </a:cubicBezTo>
                <a:cubicBezTo>
                  <a:pt x="205132" y="10030"/>
                  <a:pt x="205132" y="14329"/>
                  <a:pt x="203697" y="17194"/>
                </a:cubicBezTo>
                <a:cubicBezTo>
                  <a:pt x="206567" y="14329"/>
                  <a:pt x="209437" y="11463"/>
                  <a:pt x="209437" y="11463"/>
                </a:cubicBezTo>
                <a:cubicBezTo>
                  <a:pt x="206567" y="14329"/>
                  <a:pt x="205132" y="18627"/>
                  <a:pt x="203697" y="21493"/>
                </a:cubicBezTo>
                <a:lnTo>
                  <a:pt x="209437" y="22926"/>
                </a:lnTo>
                <a:cubicBezTo>
                  <a:pt x="212307" y="18627"/>
                  <a:pt x="215177" y="15761"/>
                  <a:pt x="215177" y="15761"/>
                </a:cubicBezTo>
                <a:cubicBezTo>
                  <a:pt x="212307" y="18627"/>
                  <a:pt x="210872" y="21493"/>
                  <a:pt x="209437" y="24358"/>
                </a:cubicBezTo>
                <a:lnTo>
                  <a:pt x="212307" y="25791"/>
                </a:lnTo>
                <a:cubicBezTo>
                  <a:pt x="215177" y="15761"/>
                  <a:pt x="223788" y="10030"/>
                  <a:pt x="226658" y="8597"/>
                </a:cubicBezTo>
                <a:cubicBezTo>
                  <a:pt x="230963" y="2866"/>
                  <a:pt x="236703" y="0"/>
                  <a:pt x="23670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6" name="矩形 23"/>
          <p:cNvSpPr/>
          <p:nvPr/>
        </p:nvSpPr>
        <p:spPr>
          <a:xfrm>
            <a:off x="3329969" y="5032201"/>
            <a:ext cx="189597" cy="242711"/>
          </a:xfrm>
          <a:custGeom>
            <a:avLst/>
            <a:gdLst>
              <a:gd name="connsiteX0" fmla="*/ 11784 w 473070"/>
              <a:gd name="connsiteY0" fmla="*/ 563888 h 605592"/>
              <a:gd name="connsiteX1" fmla="*/ 461073 w 473070"/>
              <a:gd name="connsiteY1" fmla="*/ 563888 h 605592"/>
              <a:gd name="connsiteX2" fmla="*/ 461073 w 473070"/>
              <a:gd name="connsiteY2" fmla="*/ 605592 h 605592"/>
              <a:gd name="connsiteX3" fmla="*/ 11784 w 473070"/>
              <a:gd name="connsiteY3" fmla="*/ 605592 h 605592"/>
              <a:gd name="connsiteX4" fmla="*/ 11784 w 473070"/>
              <a:gd name="connsiteY4" fmla="*/ 500661 h 605592"/>
              <a:gd name="connsiteX5" fmla="*/ 461073 w 473070"/>
              <a:gd name="connsiteY5" fmla="*/ 500661 h 605592"/>
              <a:gd name="connsiteX6" fmla="*/ 461073 w 473070"/>
              <a:gd name="connsiteY6" fmla="*/ 542506 h 605592"/>
              <a:gd name="connsiteX7" fmla="*/ 11784 w 473070"/>
              <a:gd name="connsiteY7" fmla="*/ 542506 h 605592"/>
              <a:gd name="connsiteX8" fmla="*/ 365246 w 473070"/>
              <a:gd name="connsiteY8" fmla="*/ 196807 h 605592"/>
              <a:gd name="connsiteX9" fmla="*/ 407162 w 473070"/>
              <a:gd name="connsiteY9" fmla="*/ 196807 h 605592"/>
              <a:gd name="connsiteX10" fmla="*/ 407162 w 473070"/>
              <a:gd name="connsiteY10" fmla="*/ 467496 h 605592"/>
              <a:gd name="connsiteX11" fmla="*/ 365246 w 473070"/>
              <a:gd name="connsiteY11" fmla="*/ 467496 h 605592"/>
              <a:gd name="connsiteX12" fmla="*/ 215507 w 473070"/>
              <a:gd name="connsiteY12" fmla="*/ 196807 h 605592"/>
              <a:gd name="connsiteX13" fmla="*/ 257352 w 473070"/>
              <a:gd name="connsiteY13" fmla="*/ 196807 h 605592"/>
              <a:gd name="connsiteX14" fmla="*/ 257352 w 473070"/>
              <a:gd name="connsiteY14" fmla="*/ 467496 h 605592"/>
              <a:gd name="connsiteX15" fmla="*/ 215507 w 473070"/>
              <a:gd name="connsiteY15" fmla="*/ 467496 h 605592"/>
              <a:gd name="connsiteX16" fmla="*/ 65767 w 473070"/>
              <a:gd name="connsiteY16" fmla="*/ 196807 h 605592"/>
              <a:gd name="connsiteX17" fmla="*/ 107612 w 473070"/>
              <a:gd name="connsiteY17" fmla="*/ 196807 h 605592"/>
              <a:gd name="connsiteX18" fmla="*/ 107612 w 473070"/>
              <a:gd name="connsiteY18" fmla="*/ 467496 h 605592"/>
              <a:gd name="connsiteX19" fmla="*/ 65767 w 473070"/>
              <a:gd name="connsiteY19" fmla="*/ 467496 h 605592"/>
              <a:gd name="connsiteX20" fmla="*/ 236581 w 473070"/>
              <a:gd name="connsiteY20" fmla="*/ 0 h 605592"/>
              <a:gd name="connsiteX21" fmla="*/ 473070 w 473070"/>
              <a:gd name="connsiteY21" fmla="*/ 164833 h 605592"/>
              <a:gd name="connsiteX22" fmla="*/ 449115 w 473070"/>
              <a:gd name="connsiteY22" fmla="*/ 199135 h 605592"/>
              <a:gd name="connsiteX23" fmla="*/ 236303 w 473070"/>
              <a:gd name="connsiteY23" fmla="*/ 50711 h 605592"/>
              <a:gd name="connsiteX24" fmla="*/ 23491 w 473070"/>
              <a:gd name="connsiteY24" fmla="*/ 194963 h 605592"/>
              <a:gd name="connsiteX25" fmla="*/ 0 w 473070"/>
              <a:gd name="connsiteY25" fmla="*/ 160383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3070" h="605592">
                <a:moveTo>
                  <a:pt x="11784" y="563888"/>
                </a:moveTo>
                <a:lnTo>
                  <a:pt x="461073" y="563888"/>
                </a:lnTo>
                <a:lnTo>
                  <a:pt x="461073" y="605592"/>
                </a:lnTo>
                <a:lnTo>
                  <a:pt x="11784" y="605592"/>
                </a:lnTo>
                <a:close/>
                <a:moveTo>
                  <a:pt x="11784" y="500661"/>
                </a:moveTo>
                <a:lnTo>
                  <a:pt x="461073" y="500661"/>
                </a:lnTo>
                <a:lnTo>
                  <a:pt x="461073" y="542506"/>
                </a:lnTo>
                <a:lnTo>
                  <a:pt x="11784" y="542506"/>
                </a:lnTo>
                <a:close/>
                <a:moveTo>
                  <a:pt x="365246" y="196807"/>
                </a:moveTo>
                <a:lnTo>
                  <a:pt x="407162" y="196807"/>
                </a:lnTo>
                <a:lnTo>
                  <a:pt x="407162" y="467496"/>
                </a:lnTo>
                <a:lnTo>
                  <a:pt x="365246" y="467496"/>
                </a:lnTo>
                <a:close/>
                <a:moveTo>
                  <a:pt x="215507" y="196807"/>
                </a:moveTo>
                <a:lnTo>
                  <a:pt x="257352" y="196807"/>
                </a:lnTo>
                <a:lnTo>
                  <a:pt x="257352" y="467496"/>
                </a:lnTo>
                <a:lnTo>
                  <a:pt x="215507" y="467496"/>
                </a:lnTo>
                <a:close/>
                <a:moveTo>
                  <a:pt x="65767" y="196807"/>
                </a:moveTo>
                <a:lnTo>
                  <a:pt x="107612" y="196807"/>
                </a:lnTo>
                <a:lnTo>
                  <a:pt x="107612" y="467496"/>
                </a:lnTo>
                <a:lnTo>
                  <a:pt x="65767" y="467496"/>
                </a:lnTo>
                <a:close/>
                <a:moveTo>
                  <a:pt x="236581" y="0"/>
                </a:moveTo>
                <a:lnTo>
                  <a:pt x="473070" y="164833"/>
                </a:lnTo>
                <a:lnTo>
                  <a:pt x="449115" y="199135"/>
                </a:lnTo>
                <a:lnTo>
                  <a:pt x="236303" y="50711"/>
                </a:lnTo>
                <a:lnTo>
                  <a:pt x="23491" y="194963"/>
                </a:lnTo>
                <a:lnTo>
                  <a:pt x="0" y="16038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47" name="矩形 35"/>
          <p:cNvSpPr/>
          <p:nvPr/>
        </p:nvSpPr>
        <p:spPr>
          <a:xfrm>
            <a:off x="4863869" y="5032384"/>
            <a:ext cx="242711" cy="242344"/>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extLst>
      <p:ext uri="{BB962C8B-B14F-4D97-AF65-F5344CB8AC3E}">
        <p14:creationId xmlns:p14="http://schemas.microsoft.com/office/powerpoint/2010/main" val="1834215503"/>
      </p:ext>
    </p:extLst>
  </p:cSld>
  <p:clrMapOvr>
    <a:masterClrMapping/>
  </p:clrMapOvr>
  <mc:AlternateContent xmlns:mc="http://schemas.openxmlformats.org/markup-compatibility/2006" xmlns:p14="http://schemas.microsoft.com/office/powerpoint/2010/main">
    <mc:Choice Requires="p14">
      <p:transition spd="slow" p14:dur="1400" advTm="0">
        <p14:ripp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ppt_x</p:attrName>
                                        </p:attrNameLst>
                                      </p:cBhvr>
                                      <p:tavLst>
                                        <p:tav tm="0">
                                          <p:val>
                                            <p:strVal val="#ppt_x-#ppt_w*1.125000"/>
                                          </p:val>
                                        </p:tav>
                                        <p:tav tm="100000">
                                          <p:val>
                                            <p:strVal val="#ppt_x"/>
                                          </p:val>
                                        </p:tav>
                                      </p:tavLst>
                                    </p:anim>
                                    <p:animEffect transition="in" filter="wipe(right)">
                                      <p:cBhvr>
                                        <p:cTn id="8" dur="500"/>
                                        <p:tgtEl>
                                          <p:spTgt spid="7"/>
                                        </p:tgtEl>
                                      </p:cBhvr>
                                    </p:animEffect>
                                  </p:childTnLst>
                                </p:cTn>
                              </p:par>
                            </p:childTnLst>
                          </p:cTn>
                        </p:par>
                        <p:par>
                          <p:cTn id="9" fill="hold">
                            <p:stCondLst>
                              <p:cond delay="500"/>
                            </p:stCondLst>
                            <p:childTnLst>
                              <p:par>
                                <p:cTn id="10" presetID="12" presetClass="entr" presetSubtype="1"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p:tgtEl>
                                          <p:spTgt spid="8"/>
                                        </p:tgtEl>
                                        <p:attrNameLst>
                                          <p:attrName>ppt_y</p:attrName>
                                        </p:attrNameLst>
                                      </p:cBhvr>
                                      <p:tavLst>
                                        <p:tav tm="0">
                                          <p:val>
                                            <p:strVal val="#ppt_y-#ppt_h*1.125000"/>
                                          </p:val>
                                        </p:tav>
                                        <p:tav tm="100000">
                                          <p:val>
                                            <p:strVal val="#ppt_y"/>
                                          </p:val>
                                        </p:tav>
                                      </p:tavLst>
                                    </p:anim>
                                    <p:animEffect transition="in" filter="wipe(down)">
                                      <p:cBhvr>
                                        <p:cTn id="13" dur="500"/>
                                        <p:tgtEl>
                                          <p:spTgt spid="8"/>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45"/>
                                        </p:tgtEl>
                                        <p:attrNameLst>
                                          <p:attrName>style.visibility</p:attrName>
                                        </p:attrNameLst>
                                      </p:cBhvr>
                                      <p:to>
                                        <p:strVal val="visible"/>
                                      </p:to>
                                    </p:set>
                                    <p:anim calcmode="lin" valueType="num">
                                      <p:cBhvr>
                                        <p:cTn id="16" dur="500" fill="hold"/>
                                        <p:tgtEl>
                                          <p:spTgt spid="45"/>
                                        </p:tgtEl>
                                        <p:attrNameLst>
                                          <p:attrName>ppt_w</p:attrName>
                                        </p:attrNameLst>
                                      </p:cBhvr>
                                      <p:tavLst>
                                        <p:tav tm="0">
                                          <p:val>
                                            <p:fltVal val="0"/>
                                          </p:val>
                                        </p:tav>
                                        <p:tav tm="100000">
                                          <p:val>
                                            <p:strVal val="#ppt_w"/>
                                          </p:val>
                                        </p:tav>
                                      </p:tavLst>
                                    </p:anim>
                                    <p:anim calcmode="lin" valueType="num">
                                      <p:cBhvr>
                                        <p:cTn id="17" dur="500" fill="hold"/>
                                        <p:tgtEl>
                                          <p:spTgt spid="45"/>
                                        </p:tgtEl>
                                        <p:attrNameLst>
                                          <p:attrName>ppt_h</p:attrName>
                                        </p:attrNameLst>
                                      </p:cBhvr>
                                      <p:tavLst>
                                        <p:tav tm="0">
                                          <p:val>
                                            <p:fltVal val="0"/>
                                          </p:val>
                                        </p:tav>
                                        <p:tav tm="100000">
                                          <p:val>
                                            <p:strVal val="#ppt_h"/>
                                          </p:val>
                                        </p:tav>
                                      </p:tavLst>
                                    </p:anim>
                                    <p:animEffect transition="in" filter="fade">
                                      <p:cBhvr>
                                        <p:cTn id="18" dur="500"/>
                                        <p:tgtEl>
                                          <p:spTgt spid="45"/>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46"/>
                                        </p:tgtEl>
                                        <p:attrNameLst>
                                          <p:attrName>style.visibility</p:attrName>
                                        </p:attrNameLst>
                                      </p:cBhvr>
                                      <p:to>
                                        <p:strVal val="visible"/>
                                      </p:to>
                                    </p:set>
                                    <p:anim calcmode="lin" valueType="num">
                                      <p:cBhvr>
                                        <p:cTn id="21" dur="500" fill="hold"/>
                                        <p:tgtEl>
                                          <p:spTgt spid="46"/>
                                        </p:tgtEl>
                                        <p:attrNameLst>
                                          <p:attrName>ppt_w</p:attrName>
                                        </p:attrNameLst>
                                      </p:cBhvr>
                                      <p:tavLst>
                                        <p:tav tm="0">
                                          <p:val>
                                            <p:fltVal val="0"/>
                                          </p:val>
                                        </p:tav>
                                        <p:tav tm="100000">
                                          <p:val>
                                            <p:strVal val="#ppt_w"/>
                                          </p:val>
                                        </p:tav>
                                      </p:tavLst>
                                    </p:anim>
                                    <p:anim calcmode="lin" valueType="num">
                                      <p:cBhvr>
                                        <p:cTn id="22" dur="500" fill="hold"/>
                                        <p:tgtEl>
                                          <p:spTgt spid="46"/>
                                        </p:tgtEl>
                                        <p:attrNameLst>
                                          <p:attrName>ppt_h</p:attrName>
                                        </p:attrNameLst>
                                      </p:cBhvr>
                                      <p:tavLst>
                                        <p:tav tm="0">
                                          <p:val>
                                            <p:fltVal val="0"/>
                                          </p:val>
                                        </p:tav>
                                        <p:tav tm="100000">
                                          <p:val>
                                            <p:strVal val="#ppt_h"/>
                                          </p:val>
                                        </p:tav>
                                      </p:tavLst>
                                    </p:anim>
                                    <p:animEffect transition="in" filter="fade">
                                      <p:cBhvr>
                                        <p:cTn id="23" dur="500"/>
                                        <p:tgtEl>
                                          <p:spTgt spid="46"/>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47"/>
                                        </p:tgtEl>
                                        <p:attrNameLst>
                                          <p:attrName>style.visibility</p:attrName>
                                        </p:attrNameLst>
                                      </p:cBhvr>
                                      <p:to>
                                        <p:strVal val="visible"/>
                                      </p:to>
                                    </p:set>
                                    <p:anim calcmode="lin" valueType="num">
                                      <p:cBhvr>
                                        <p:cTn id="26" dur="500" fill="hold"/>
                                        <p:tgtEl>
                                          <p:spTgt spid="47"/>
                                        </p:tgtEl>
                                        <p:attrNameLst>
                                          <p:attrName>ppt_w</p:attrName>
                                        </p:attrNameLst>
                                      </p:cBhvr>
                                      <p:tavLst>
                                        <p:tav tm="0">
                                          <p:val>
                                            <p:fltVal val="0"/>
                                          </p:val>
                                        </p:tav>
                                        <p:tav tm="100000">
                                          <p:val>
                                            <p:strVal val="#ppt_w"/>
                                          </p:val>
                                        </p:tav>
                                      </p:tavLst>
                                    </p:anim>
                                    <p:anim calcmode="lin" valueType="num">
                                      <p:cBhvr>
                                        <p:cTn id="27" dur="500" fill="hold"/>
                                        <p:tgtEl>
                                          <p:spTgt spid="47"/>
                                        </p:tgtEl>
                                        <p:attrNameLst>
                                          <p:attrName>ppt_h</p:attrName>
                                        </p:attrNameLst>
                                      </p:cBhvr>
                                      <p:tavLst>
                                        <p:tav tm="0">
                                          <p:val>
                                            <p:fltVal val="0"/>
                                          </p:val>
                                        </p:tav>
                                        <p:tav tm="100000">
                                          <p:val>
                                            <p:strVal val="#ppt_h"/>
                                          </p:val>
                                        </p:tav>
                                      </p:tavLst>
                                    </p:anim>
                                    <p:animEffect transition="in" filter="fade">
                                      <p:cBhvr>
                                        <p:cTn id="28"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45" grpId="0" animBg="1"/>
      <p:bldP spid="46" grpId="0" animBg="1"/>
      <p:bldP spid="4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r="537" b="1009"/>
          <a:stretch/>
        </p:blipFill>
        <p:spPr>
          <a:xfrm flipH="1" flipV="1">
            <a:off x="0" y="0"/>
            <a:ext cx="6739951" cy="5137152"/>
          </a:xfrm>
          <a:prstGeom prst="rect">
            <a:avLst/>
          </a:prstGeom>
        </p:spPr>
      </p:pic>
      <p:grpSp>
        <p:nvGrpSpPr>
          <p:cNvPr id="10" name="组合 9"/>
          <p:cNvGrpSpPr/>
          <p:nvPr/>
        </p:nvGrpSpPr>
        <p:grpSpPr>
          <a:xfrm>
            <a:off x="5342001" y="2263775"/>
            <a:ext cx="5661144" cy="1833734"/>
            <a:chOff x="5342001" y="2263775"/>
            <a:chExt cx="5661144" cy="1833734"/>
          </a:xfrm>
        </p:grpSpPr>
        <p:sp>
          <p:nvSpPr>
            <p:cNvPr id="3" name="矩形 2"/>
            <p:cNvSpPr/>
            <p:nvPr/>
          </p:nvSpPr>
          <p:spPr>
            <a:xfrm>
              <a:off x="8561451" y="3014507"/>
              <a:ext cx="2441694" cy="769441"/>
            </a:xfrm>
            <a:prstGeom prst="rect">
              <a:avLst/>
            </a:prstGeom>
          </p:spPr>
          <p:txBody>
            <a:bodyPr wrap="none">
              <a:spAutoFit/>
              <a:scene3d>
                <a:camera prst="orthographicFront"/>
                <a:lightRig rig="threePt" dir="t"/>
              </a:scene3d>
              <a:sp3d contourW="12700"/>
            </a:bodyPr>
            <a:lstStyle/>
            <a:p>
              <a:pPr algn="r"/>
              <a:r>
                <a:rPr lang="zh-CN" altLang="en-US" sz="4400" b="1" dirty="0" smtClean="0">
                  <a:solidFill>
                    <a:schemeClr val="accent1"/>
                  </a:solidFill>
                </a:rPr>
                <a:t>研究背景</a:t>
              </a:r>
              <a:endParaRPr lang="zh-CN" altLang="en-US" sz="4400" b="1" dirty="0">
                <a:solidFill>
                  <a:schemeClr val="accent1"/>
                </a:solidFill>
              </a:endParaRPr>
            </a:p>
          </p:txBody>
        </p:sp>
        <p:sp>
          <p:nvSpPr>
            <p:cNvPr id="4" name="矩形 3"/>
            <p:cNvSpPr/>
            <p:nvPr/>
          </p:nvSpPr>
          <p:spPr>
            <a:xfrm>
              <a:off x="8748617" y="2263775"/>
              <a:ext cx="2254528" cy="707886"/>
            </a:xfrm>
            <a:prstGeom prst="rect">
              <a:avLst/>
            </a:prstGeom>
          </p:spPr>
          <p:txBody>
            <a:bodyPr wrap="none">
              <a:spAutoFit/>
              <a:scene3d>
                <a:camera prst="orthographicFront"/>
                <a:lightRig rig="threePt" dir="t"/>
              </a:scene3d>
              <a:sp3d contourW="12700"/>
            </a:bodyPr>
            <a:lstStyle/>
            <a:p>
              <a:pPr algn="r"/>
              <a:r>
                <a:rPr lang="en-US" altLang="zh-CN" sz="4000" b="1" dirty="0">
                  <a:solidFill>
                    <a:schemeClr val="accent1"/>
                  </a:solidFill>
                </a:rPr>
                <a:t>PART 01</a:t>
              </a:r>
              <a:endParaRPr lang="zh-CN" altLang="en-US" sz="4000" b="1" dirty="0">
                <a:solidFill>
                  <a:schemeClr val="accent1"/>
                </a:solidFill>
              </a:endParaRPr>
            </a:p>
          </p:txBody>
        </p:sp>
        <p:sp>
          <p:nvSpPr>
            <p:cNvPr id="5" name="文本框 4"/>
            <p:cNvSpPr txBox="1"/>
            <p:nvPr/>
          </p:nvSpPr>
          <p:spPr>
            <a:xfrm>
              <a:off x="5342001" y="3826794"/>
              <a:ext cx="5661144" cy="270715"/>
            </a:xfrm>
            <a:prstGeom prst="rect">
              <a:avLst/>
            </a:prstGeom>
            <a:noFill/>
          </p:spPr>
          <p:txBody>
            <a:bodyPr wrap="square" rtlCol="0">
              <a:spAutoFit/>
              <a:scene3d>
                <a:camera prst="orthographicFront"/>
                <a:lightRig rig="threePt" dir="t"/>
              </a:scene3d>
              <a:sp3d contourW="12700"/>
            </a:bodyPr>
            <a:lstStyle/>
            <a:p>
              <a:pPr algn="r">
                <a:lnSpc>
                  <a:spcPct val="114000"/>
                </a:lnSpc>
              </a:pPr>
              <a:r>
                <a:rPr lang="en-US" altLang="zh-CN" sz="1100" dirty="0">
                  <a:solidFill>
                    <a:schemeClr val="bg1">
                      <a:lumMod val="50000"/>
                    </a:schemeClr>
                  </a:solidFill>
                  <a:latin typeface="+mj-ea"/>
                </a:rPr>
                <a:t>introduction</a:t>
              </a:r>
            </a:p>
          </p:txBody>
        </p:sp>
      </p:grpSp>
      <p:grpSp>
        <p:nvGrpSpPr>
          <p:cNvPr id="11" name="组合 10"/>
          <p:cNvGrpSpPr/>
          <p:nvPr/>
        </p:nvGrpSpPr>
        <p:grpSpPr>
          <a:xfrm>
            <a:off x="5184420" y="5164608"/>
            <a:ext cx="5818725" cy="400110"/>
            <a:chOff x="3169317" y="5137953"/>
            <a:chExt cx="5818725" cy="400110"/>
          </a:xfrm>
        </p:grpSpPr>
        <p:sp>
          <p:nvSpPr>
            <p:cNvPr id="6" name="矩形 5"/>
            <p:cNvSpPr/>
            <p:nvPr/>
          </p:nvSpPr>
          <p:spPr>
            <a:xfrm>
              <a:off x="3169317" y="5137953"/>
              <a:ext cx="1787669" cy="400110"/>
            </a:xfrm>
            <a:prstGeom prst="rect">
              <a:avLst/>
            </a:prstGeom>
          </p:spPr>
          <p:txBody>
            <a:bodyPr wrap="none">
              <a:spAutoFit/>
              <a:scene3d>
                <a:camera prst="orthographicFront"/>
                <a:lightRig rig="threePt" dir="t"/>
              </a:scene3d>
              <a:sp3d contourW="12700"/>
            </a:bodyPr>
            <a:lstStyle/>
            <a:p>
              <a:pPr marL="571500" indent="-571500" algn="r">
                <a:buFont typeface="Wingdings" panose="05000000000000000000" pitchFamily="2" charset="2"/>
                <a:buChar char="l"/>
              </a:pPr>
              <a:r>
                <a:rPr lang="zh-CN" altLang="en-US" sz="2000" dirty="0">
                  <a:solidFill>
                    <a:schemeClr val="accent2"/>
                  </a:solidFill>
                </a:rPr>
                <a:t>相关概念</a:t>
              </a:r>
            </a:p>
          </p:txBody>
        </p:sp>
        <p:sp>
          <p:nvSpPr>
            <p:cNvPr id="7" name="矩形 6"/>
            <p:cNvSpPr/>
            <p:nvPr/>
          </p:nvSpPr>
          <p:spPr>
            <a:xfrm>
              <a:off x="5184845" y="5137953"/>
              <a:ext cx="1787669" cy="400110"/>
            </a:xfrm>
            <a:prstGeom prst="rect">
              <a:avLst/>
            </a:prstGeom>
          </p:spPr>
          <p:txBody>
            <a:bodyPr wrap="none">
              <a:spAutoFit/>
              <a:scene3d>
                <a:camera prst="orthographicFront"/>
                <a:lightRig rig="threePt" dir="t"/>
              </a:scene3d>
              <a:sp3d contourW="12700"/>
            </a:bodyPr>
            <a:lstStyle/>
            <a:p>
              <a:pPr marL="571500" indent="-571500" algn="r">
                <a:buFont typeface="Wingdings" panose="05000000000000000000" pitchFamily="2" charset="2"/>
                <a:buChar char="l"/>
              </a:pPr>
              <a:r>
                <a:rPr lang="zh-CN" altLang="en-US" sz="2000" dirty="0">
                  <a:solidFill>
                    <a:schemeClr val="accent2"/>
                  </a:solidFill>
                </a:rPr>
                <a:t>文献综述</a:t>
              </a:r>
            </a:p>
          </p:txBody>
        </p:sp>
        <p:sp>
          <p:nvSpPr>
            <p:cNvPr id="8" name="矩形 7"/>
            <p:cNvSpPr/>
            <p:nvPr/>
          </p:nvSpPr>
          <p:spPr>
            <a:xfrm>
              <a:off x="7200372" y="5137953"/>
              <a:ext cx="1787670" cy="400110"/>
            </a:xfrm>
            <a:prstGeom prst="rect">
              <a:avLst/>
            </a:prstGeom>
          </p:spPr>
          <p:txBody>
            <a:bodyPr wrap="none">
              <a:spAutoFit/>
              <a:scene3d>
                <a:camera prst="orthographicFront"/>
                <a:lightRig rig="threePt" dir="t"/>
              </a:scene3d>
              <a:sp3d contourW="12700"/>
            </a:bodyPr>
            <a:lstStyle/>
            <a:p>
              <a:pPr marL="571500" indent="-571500" algn="r">
                <a:buFont typeface="Wingdings" panose="05000000000000000000" pitchFamily="2" charset="2"/>
                <a:buChar char="l"/>
              </a:pPr>
              <a:r>
                <a:rPr lang="zh-CN" altLang="en-US" sz="2000" dirty="0">
                  <a:solidFill>
                    <a:schemeClr val="accent2"/>
                  </a:solidFill>
                </a:rPr>
                <a:t>问题提出</a:t>
              </a:r>
            </a:p>
          </p:txBody>
        </p:sp>
      </p:grpSp>
    </p:spTree>
    <p:extLst>
      <p:ext uri="{BB962C8B-B14F-4D97-AF65-F5344CB8AC3E}">
        <p14:creationId xmlns:p14="http://schemas.microsoft.com/office/powerpoint/2010/main" val="2869455286"/>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1+#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
          <p:cNvGrpSpPr/>
          <p:nvPr/>
        </p:nvGrpSpPr>
        <p:grpSpPr>
          <a:xfrm>
            <a:off x="9617532" y="3753126"/>
            <a:ext cx="2228532" cy="2811940"/>
            <a:chOff x="4823608" y="2237050"/>
            <a:chExt cx="2653553" cy="3348228"/>
          </a:xfrm>
          <a:solidFill>
            <a:schemeClr val="accent1"/>
          </a:solidFill>
        </p:grpSpPr>
        <p:sp>
          <p:nvSpPr>
            <p:cNvPr id="59" name="Freeform: Shape 6"/>
            <p:cNvSpPr>
              <a:spLocks/>
            </p:cNvSpPr>
            <p:nvPr/>
          </p:nvSpPr>
          <p:spPr bwMode="auto">
            <a:xfrm>
              <a:off x="5275903" y="2766146"/>
              <a:ext cx="1741057" cy="2247538"/>
            </a:xfrm>
            <a:custGeom>
              <a:avLst/>
              <a:gdLst>
                <a:gd name="T0" fmla="*/ 160 w 321"/>
                <a:gd name="T1" fmla="*/ 0 h 429"/>
                <a:gd name="T2" fmla="*/ 0 w 321"/>
                <a:gd name="T3" fmla="*/ 160 h 429"/>
                <a:gd name="T4" fmla="*/ 22 w 321"/>
                <a:gd name="T5" fmla="*/ 240 h 429"/>
                <a:gd name="T6" fmla="*/ 78 w 321"/>
                <a:gd name="T7" fmla="*/ 389 h 429"/>
                <a:gd name="T8" fmla="*/ 115 w 321"/>
                <a:gd name="T9" fmla="*/ 429 h 429"/>
                <a:gd name="T10" fmla="*/ 160 w 321"/>
                <a:gd name="T11" fmla="*/ 429 h 429"/>
                <a:gd name="T12" fmla="*/ 206 w 321"/>
                <a:gd name="T13" fmla="*/ 429 h 429"/>
                <a:gd name="T14" fmla="*/ 243 w 321"/>
                <a:gd name="T15" fmla="*/ 389 h 429"/>
                <a:gd name="T16" fmla="*/ 299 w 321"/>
                <a:gd name="T17" fmla="*/ 240 h 429"/>
                <a:gd name="T18" fmla="*/ 321 w 321"/>
                <a:gd name="T19" fmla="*/ 160 h 429"/>
                <a:gd name="T20" fmla="*/ 160 w 321"/>
                <a:gd name="T21" fmla="*/ 0 h 429"/>
                <a:gd name="T22" fmla="*/ 287 w 321"/>
                <a:gd name="T23" fmla="*/ 233 h 429"/>
                <a:gd name="T24" fmla="*/ 229 w 321"/>
                <a:gd name="T25" fmla="*/ 387 h 429"/>
                <a:gd name="T26" fmla="*/ 221 w 321"/>
                <a:gd name="T27" fmla="*/ 411 h 429"/>
                <a:gd name="T28" fmla="*/ 206 w 321"/>
                <a:gd name="T29" fmla="*/ 414 h 429"/>
                <a:gd name="T30" fmla="*/ 160 w 321"/>
                <a:gd name="T31" fmla="*/ 414 h 429"/>
                <a:gd name="T32" fmla="*/ 115 w 321"/>
                <a:gd name="T33" fmla="*/ 414 h 429"/>
                <a:gd name="T34" fmla="*/ 100 w 321"/>
                <a:gd name="T35" fmla="*/ 411 h 429"/>
                <a:gd name="T36" fmla="*/ 92 w 321"/>
                <a:gd name="T37" fmla="*/ 387 h 429"/>
                <a:gd name="T38" fmla="*/ 34 w 321"/>
                <a:gd name="T39" fmla="*/ 233 h 429"/>
                <a:gd name="T40" fmla="*/ 15 w 321"/>
                <a:gd name="T41" fmla="*/ 160 h 429"/>
                <a:gd name="T42" fmla="*/ 160 w 321"/>
                <a:gd name="T43" fmla="*/ 14 h 429"/>
                <a:gd name="T44" fmla="*/ 306 w 321"/>
                <a:gd name="T45" fmla="*/ 160 h 429"/>
                <a:gd name="T46" fmla="*/ 287 w 321"/>
                <a:gd name="T47" fmla="*/ 23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1" h="429">
                  <a:moveTo>
                    <a:pt x="160" y="0"/>
                  </a:moveTo>
                  <a:cubicBezTo>
                    <a:pt x="72" y="0"/>
                    <a:pt x="0" y="72"/>
                    <a:pt x="0" y="160"/>
                  </a:cubicBezTo>
                  <a:cubicBezTo>
                    <a:pt x="0" y="189"/>
                    <a:pt x="8" y="216"/>
                    <a:pt x="22" y="240"/>
                  </a:cubicBezTo>
                  <a:cubicBezTo>
                    <a:pt x="61" y="311"/>
                    <a:pt x="71" y="351"/>
                    <a:pt x="78" y="389"/>
                  </a:cubicBezTo>
                  <a:cubicBezTo>
                    <a:pt x="83" y="421"/>
                    <a:pt x="91" y="429"/>
                    <a:pt x="115" y="429"/>
                  </a:cubicBezTo>
                  <a:cubicBezTo>
                    <a:pt x="125" y="429"/>
                    <a:pt x="142" y="429"/>
                    <a:pt x="160" y="429"/>
                  </a:cubicBezTo>
                  <a:cubicBezTo>
                    <a:pt x="179" y="429"/>
                    <a:pt x="195" y="429"/>
                    <a:pt x="206" y="429"/>
                  </a:cubicBezTo>
                  <a:cubicBezTo>
                    <a:pt x="230" y="429"/>
                    <a:pt x="238" y="421"/>
                    <a:pt x="243" y="389"/>
                  </a:cubicBezTo>
                  <a:cubicBezTo>
                    <a:pt x="249" y="351"/>
                    <a:pt x="260" y="311"/>
                    <a:pt x="299" y="240"/>
                  </a:cubicBezTo>
                  <a:cubicBezTo>
                    <a:pt x="312" y="216"/>
                    <a:pt x="321" y="189"/>
                    <a:pt x="321" y="160"/>
                  </a:cubicBezTo>
                  <a:cubicBezTo>
                    <a:pt x="321" y="72"/>
                    <a:pt x="249" y="0"/>
                    <a:pt x="160" y="0"/>
                  </a:cubicBezTo>
                  <a:close/>
                  <a:moveTo>
                    <a:pt x="287" y="233"/>
                  </a:moveTo>
                  <a:cubicBezTo>
                    <a:pt x="248" y="302"/>
                    <a:pt x="236" y="343"/>
                    <a:pt x="229" y="387"/>
                  </a:cubicBezTo>
                  <a:cubicBezTo>
                    <a:pt x="228" y="392"/>
                    <a:pt x="226" y="406"/>
                    <a:pt x="221" y="411"/>
                  </a:cubicBezTo>
                  <a:cubicBezTo>
                    <a:pt x="220" y="413"/>
                    <a:pt x="217" y="414"/>
                    <a:pt x="206" y="414"/>
                  </a:cubicBezTo>
                  <a:cubicBezTo>
                    <a:pt x="160" y="414"/>
                    <a:pt x="160" y="414"/>
                    <a:pt x="160" y="414"/>
                  </a:cubicBezTo>
                  <a:cubicBezTo>
                    <a:pt x="115" y="414"/>
                    <a:pt x="115" y="414"/>
                    <a:pt x="115" y="414"/>
                  </a:cubicBezTo>
                  <a:cubicBezTo>
                    <a:pt x="104" y="414"/>
                    <a:pt x="101" y="413"/>
                    <a:pt x="100" y="411"/>
                  </a:cubicBezTo>
                  <a:cubicBezTo>
                    <a:pt x="95" y="406"/>
                    <a:pt x="93" y="392"/>
                    <a:pt x="92" y="387"/>
                  </a:cubicBezTo>
                  <a:cubicBezTo>
                    <a:pt x="85" y="343"/>
                    <a:pt x="73" y="302"/>
                    <a:pt x="34" y="233"/>
                  </a:cubicBezTo>
                  <a:cubicBezTo>
                    <a:pt x="21" y="210"/>
                    <a:pt x="15" y="185"/>
                    <a:pt x="15" y="160"/>
                  </a:cubicBezTo>
                  <a:cubicBezTo>
                    <a:pt x="15" y="80"/>
                    <a:pt x="80" y="14"/>
                    <a:pt x="160" y="14"/>
                  </a:cubicBezTo>
                  <a:cubicBezTo>
                    <a:pt x="241" y="14"/>
                    <a:pt x="306" y="80"/>
                    <a:pt x="306" y="160"/>
                  </a:cubicBezTo>
                  <a:cubicBezTo>
                    <a:pt x="306" y="185"/>
                    <a:pt x="300" y="210"/>
                    <a:pt x="287" y="233"/>
                  </a:cubicBezTo>
                  <a:close/>
                </a:path>
              </a:pathLst>
            </a:custGeom>
            <a:grpFill/>
            <a:ln>
              <a:noFill/>
            </a:ln>
          </p:spPr>
          <p:txBody>
            <a:bodyPr anchor="ctr"/>
            <a:lstStyle/>
            <a:p>
              <a:pPr algn="ctr"/>
              <a:endParaRPr/>
            </a:p>
          </p:txBody>
        </p:sp>
        <p:sp>
          <p:nvSpPr>
            <p:cNvPr id="42" name="Freeform: Shape 7"/>
            <p:cNvSpPr>
              <a:spLocks/>
            </p:cNvSpPr>
            <p:nvPr/>
          </p:nvSpPr>
          <p:spPr bwMode="auto">
            <a:xfrm>
              <a:off x="5773762" y="5013683"/>
              <a:ext cx="754314" cy="108681"/>
            </a:xfrm>
            <a:custGeom>
              <a:avLst/>
              <a:gdLst>
                <a:gd name="T0" fmla="*/ 130 w 139"/>
                <a:gd name="T1" fmla="*/ 0 h 23"/>
                <a:gd name="T2" fmla="*/ 9 w 139"/>
                <a:gd name="T3" fmla="*/ 0 h 23"/>
                <a:gd name="T4" fmla="*/ 0 w 139"/>
                <a:gd name="T5" fmla="*/ 9 h 23"/>
                <a:gd name="T6" fmla="*/ 0 w 139"/>
                <a:gd name="T7" fmla="*/ 14 h 23"/>
                <a:gd name="T8" fmla="*/ 9 w 139"/>
                <a:gd name="T9" fmla="*/ 23 h 23"/>
                <a:gd name="T10" fmla="*/ 130 w 139"/>
                <a:gd name="T11" fmla="*/ 23 h 23"/>
                <a:gd name="T12" fmla="*/ 139 w 139"/>
                <a:gd name="T13" fmla="*/ 14 h 23"/>
                <a:gd name="T14" fmla="*/ 139 w 139"/>
                <a:gd name="T15" fmla="*/ 9 h 23"/>
                <a:gd name="T16" fmla="*/ 130 w 139"/>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 h="23">
                  <a:moveTo>
                    <a:pt x="130" y="0"/>
                  </a:moveTo>
                  <a:cubicBezTo>
                    <a:pt x="9" y="0"/>
                    <a:pt x="9" y="0"/>
                    <a:pt x="9" y="0"/>
                  </a:cubicBezTo>
                  <a:cubicBezTo>
                    <a:pt x="4" y="0"/>
                    <a:pt x="0" y="4"/>
                    <a:pt x="0" y="9"/>
                  </a:cubicBezTo>
                  <a:cubicBezTo>
                    <a:pt x="0" y="14"/>
                    <a:pt x="0" y="14"/>
                    <a:pt x="0" y="14"/>
                  </a:cubicBezTo>
                  <a:cubicBezTo>
                    <a:pt x="0" y="19"/>
                    <a:pt x="4" y="23"/>
                    <a:pt x="9" y="23"/>
                  </a:cubicBezTo>
                  <a:cubicBezTo>
                    <a:pt x="130" y="23"/>
                    <a:pt x="130" y="23"/>
                    <a:pt x="130" y="23"/>
                  </a:cubicBezTo>
                  <a:cubicBezTo>
                    <a:pt x="135" y="23"/>
                    <a:pt x="139" y="19"/>
                    <a:pt x="139" y="14"/>
                  </a:cubicBezTo>
                  <a:cubicBezTo>
                    <a:pt x="139" y="9"/>
                    <a:pt x="139" y="9"/>
                    <a:pt x="139" y="9"/>
                  </a:cubicBezTo>
                  <a:cubicBezTo>
                    <a:pt x="139" y="4"/>
                    <a:pt x="135" y="0"/>
                    <a:pt x="130" y="0"/>
                  </a:cubicBezTo>
                  <a:close/>
                </a:path>
              </a:pathLst>
            </a:custGeom>
            <a:grpFill/>
            <a:ln>
              <a:noFill/>
            </a:ln>
          </p:spPr>
          <p:txBody>
            <a:bodyPr anchor="ctr"/>
            <a:lstStyle/>
            <a:p>
              <a:pPr algn="ctr"/>
              <a:endParaRPr/>
            </a:p>
          </p:txBody>
        </p:sp>
        <p:sp>
          <p:nvSpPr>
            <p:cNvPr id="43" name="Freeform: Shape 8"/>
            <p:cNvSpPr>
              <a:spLocks/>
            </p:cNvSpPr>
            <p:nvPr/>
          </p:nvSpPr>
          <p:spPr bwMode="auto">
            <a:xfrm>
              <a:off x="5795282" y="5170787"/>
              <a:ext cx="710196" cy="119442"/>
            </a:xfrm>
            <a:custGeom>
              <a:avLst/>
              <a:gdLst>
                <a:gd name="T0" fmla="*/ 122 w 131"/>
                <a:gd name="T1" fmla="*/ 0 h 24"/>
                <a:gd name="T2" fmla="*/ 9 w 131"/>
                <a:gd name="T3" fmla="*/ 0 h 24"/>
                <a:gd name="T4" fmla="*/ 0 w 131"/>
                <a:gd name="T5" fmla="*/ 9 h 24"/>
                <a:gd name="T6" fmla="*/ 0 w 131"/>
                <a:gd name="T7" fmla="*/ 15 h 24"/>
                <a:gd name="T8" fmla="*/ 9 w 131"/>
                <a:gd name="T9" fmla="*/ 24 h 24"/>
                <a:gd name="T10" fmla="*/ 122 w 131"/>
                <a:gd name="T11" fmla="*/ 24 h 24"/>
                <a:gd name="T12" fmla="*/ 131 w 131"/>
                <a:gd name="T13" fmla="*/ 15 h 24"/>
                <a:gd name="T14" fmla="*/ 131 w 131"/>
                <a:gd name="T15" fmla="*/ 9 h 24"/>
                <a:gd name="T16" fmla="*/ 122 w 131"/>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24">
                  <a:moveTo>
                    <a:pt x="122" y="0"/>
                  </a:moveTo>
                  <a:cubicBezTo>
                    <a:pt x="9" y="0"/>
                    <a:pt x="9" y="0"/>
                    <a:pt x="9" y="0"/>
                  </a:cubicBezTo>
                  <a:cubicBezTo>
                    <a:pt x="4" y="0"/>
                    <a:pt x="0" y="4"/>
                    <a:pt x="0" y="9"/>
                  </a:cubicBezTo>
                  <a:cubicBezTo>
                    <a:pt x="0" y="15"/>
                    <a:pt x="0" y="15"/>
                    <a:pt x="0" y="15"/>
                  </a:cubicBezTo>
                  <a:cubicBezTo>
                    <a:pt x="0" y="20"/>
                    <a:pt x="4" y="24"/>
                    <a:pt x="9" y="24"/>
                  </a:cubicBezTo>
                  <a:cubicBezTo>
                    <a:pt x="122" y="24"/>
                    <a:pt x="122" y="24"/>
                    <a:pt x="122" y="24"/>
                  </a:cubicBezTo>
                  <a:cubicBezTo>
                    <a:pt x="127" y="24"/>
                    <a:pt x="131" y="20"/>
                    <a:pt x="131" y="15"/>
                  </a:cubicBezTo>
                  <a:cubicBezTo>
                    <a:pt x="131" y="9"/>
                    <a:pt x="131" y="9"/>
                    <a:pt x="131" y="9"/>
                  </a:cubicBezTo>
                  <a:cubicBezTo>
                    <a:pt x="131" y="4"/>
                    <a:pt x="127" y="0"/>
                    <a:pt x="122" y="0"/>
                  </a:cubicBezTo>
                  <a:close/>
                </a:path>
              </a:pathLst>
            </a:custGeom>
            <a:grpFill/>
            <a:ln>
              <a:noFill/>
            </a:ln>
          </p:spPr>
          <p:txBody>
            <a:bodyPr anchor="ctr"/>
            <a:lstStyle/>
            <a:p>
              <a:pPr algn="ctr"/>
              <a:endParaRPr/>
            </a:p>
          </p:txBody>
        </p:sp>
        <p:sp>
          <p:nvSpPr>
            <p:cNvPr id="44" name="Freeform: Shape 9"/>
            <p:cNvSpPr>
              <a:spLocks/>
            </p:cNvSpPr>
            <p:nvPr/>
          </p:nvSpPr>
          <p:spPr bwMode="auto">
            <a:xfrm>
              <a:off x="5838325" y="5333271"/>
              <a:ext cx="624112" cy="100283"/>
            </a:xfrm>
            <a:custGeom>
              <a:avLst/>
              <a:gdLst>
                <a:gd name="T0" fmla="*/ 107 w 115"/>
                <a:gd name="T1" fmla="*/ 0 h 23"/>
                <a:gd name="T2" fmla="*/ 8 w 115"/>
                <a:gd name="T3" fmla="*/ 0 h 23"/>
                <a:gd name="T4" fmla="*/ 0 w 115"/>
                <a:gd name="T5" fmla="*/ 9 h 23"/>
                <a:gd name="T6" fmla="*/ 0 w 115"/>
                <a:gd name="T7" fmla="*/ 15 h 23"/>
                <a:gd name="T8" fmla="*/ 8 w 115"/>
                <a:gd name="T9" fmla="*/ 23 h 23"/>
                <a:gd name="T10" fmla="*/ 107 w 115"/>
                <a:gd name="T11" fmla="*/ 23 h 23"/>
                <a:gd name="T12" fmla="*/ 115 w 115"/>
                <a:gd name="T13" fmla="*/ 15 h 23"/>
                <a:gd name="T14" fmla="*/ 115 w 115"/>
                <a:gd name="T15" fmla="*/ 9 h 23"/>
                <a:gd name="T16" fmla="*/ 107 w 115"/>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23">
                  <a:moveTo>
                    <a:pt x="107" y="0"/>
                  </a:moveTo>
                  <a:cubicBezTo>
                    <a:pt x="8" y="0"/>
                    <a:pt x="8" y="0"/>
                    <a:pt x="8" y="0"/>
                  </a:cubicBezTo>
                  <a:cubicBezTo>
                    <a:pt x="4" y="0"/>
                    <a:pt x="0" y="4"/>
                    <a:pt x="0" y="9"/>
                  </a:cubicBezTo>
                  <a:cubicBezTo>
                    <a:pt x="0" y="15"/>
                    <a:pt x="0" y="15"/>
                    <a:pt x="0" y="15"/>
                  </a:cubicBezTo>
                  <a:cubicBezTo>
                    <a:pt x="0" y="19"/>
                    <a:pt x="4" y="23"/>
                    <a:pt x="8" y="23"/>
                  </a:cubicBezTo>
                  <a:cubicBezTo>
                    <a:pt x="107" y="23"/>
                    <a:pt x="107" y="23"/>
                    <a:pt x="107" y="23"/>
                  </a:cubicBezTo>
                  <a:cubicBezTo>
                    <a:pt x="111" y="23"/>
                    <a:pt x="115" y="19"/>
                    <a:pt x="115" y="15"/>
                  </a:cubicBezTo>
                  <a:cubicBezTo>
                    <a:pt x="115" y="9"/>
                    <a:pt x="115" y="9"/>
                    <a:pt x="115" y="9"/>
                  </a:cubicBezTo>
                  <a:cubicBezTo>
                    <a:pt x="115" y="4"/>
                    <a:pt x="111" y="0"/>
                    <a:pt x="107" y="0"/>
                  </a:cubicBezTo>
                  <a:close/>
                </a:path>
              </a:pathLst>
            </a:custGeom>
            <a:grpFill/>
            <a:ln>
              <a:noFill/>
            </a:ln>
          </p:spPr>
          <p:txBody>
            <a:bodyPr anchor="ctr"/>
            <a:lstStyle/>
            <a:p>
              <a:pPr algn="ctr"/>
              <a:endParaRPr/>
            </a:p>
          </p:txBody>
        </p:sp>
        <p:sp>
          <p:nvSpPr>
            <p:cNvPr id="45" name="Freeform: Shape 10"/>
            <p:cNvSpPr>
              <a:spLocks/>
            </p:cNvSpPr>
            <p:nvPr/>
          </p:nvSpPr>
          <p:spPr bwMode="auto">
            <a:xfrm>
              <a:off x="5952386" y="5476597"/>
              <a:ext cx="395988" cy="108681"/>
            </a:xfrm>
            <a:custGeom>
              <a:avLst/>
              <a:gdLst>
                <a:gd name="T0" fmla="*/ 0 w 73"/>
                <a:gd name="T1" fmla="*/ 0 h 20"/>
                <a:gd name="T2" fmla="*/ 73 w 73"/>
                <a:gd name="T3" fmla="*/ 0 h 20"/>
                <a:gd name="T4" fmla="*/ 36 w 73"/>
                <a:gd name="T5" fmla="*/ 20 h 20"/>
                <a:gd name="T6" fmla="*/ 0 w 73"/>
                <a:gd name="T7" fmla="*/ 0 h 20"/>
              </a:gdLst>
              <a:ahLst/>
              <a:cxnLst>
                <a:cxn ang="0">
                  <a:pos x="T0" y="T1"/>
                </a:cxn>
                <a:cxn ang="0">
                  <a:pos x="T2" y="T3"/>
                </a:cxn>
                <a:cxn ang="0">
                  <a:pos x="T4" y="T5"/>
                </a:cxn>
                <a:cxn ang="0">
                  <a:pos x="T6" y="T7"/>
                </a:cxn>
              </a:cxnLst>
              <a:rect l="0" t="0" r="r" b="b"/>
              <a:pathLst>
                <a:path w="73" h="20">
                  <a:moveTo>
                    <a:pt x="0" y="0"/>
                  </a:moveTo>
                  <a:cubicBezTo>
                    <a:pt x="73" y="0"/>
                    <a:pt x="73" y="0"/>
                    <a:pt x="73" y="0"/>
                  </a:cubicBezTo>
                  <a:cubicBezTo>
                    <a:pt x="73" y="12"/>
                    <a:pt x="54" y="20"/>
                    <a:pt x="36" y="20"/>
                  </a:cubicBezTo>
                  <a:cubicBezTo>
                    <a:pt x="19" y="20"/>
                    <a:pt x="0" y="12"/>
                    <a:pt x="0" y="0"/>
                  </a:cubicBezTo>
                  <a:close/>
                </a:path>
              </a:pathLst>
            </a:custGeom>
            <a:grpFill/>
            <a:ln>
              <a:noFill/>
            </a:ln>
          </p:spPr>
          <p:txBody>
            <a:bodyPr anchor="ctr"/>
            <a:lstStyle/>
            <a:p>
              <a:pPr algn="ctr"/>
              <a:endParaRPr/>
            </a:p>
          </p:txBody>
        </p:sp>
        <p:sp>
          <p:nvSpPr>
            <p:cNvPr id="46" name="Freeform: Shape 11"/>
            <p:cNvSpPr>
              <a:spLocks/>
            </p:cNvSpPr>
            <p:nvPr/>
          </p:nvSpPr>
          <p:spPr bwMode="auto">
            <a:xfrm>
              <a:off x="5740404" y="3781799"/>
              <a:ext cx="841475" cy="1133086"/>
            </a:xfrm>
            <a:custGeom>
              <a:avLst/>
              <a:gdLst>
                <a:gd name="T0" fmla="*/ 29 w 155"/>
                <a:gd name="T1" fmla="*/ 200 h 209"/>
                <a:gd name="T2" fmla="*/ 37 w 155"/>
                <a:gd name="T3" fmla="*/ 176 h 209"/>
                <a:gd name="T4" fmla="*/ 44 w 155"/>
                <a:gd name="T5" fmla="*/ 139 h 209"/>
                <a:gd name="T6" fmla="*/ 48 w 155"/>
                <a:gd name="T7" fmla="*/ 52 h 209"/>
                <a:gd name="T8" fmla="*/ 21 w 155"/>
                <a:gd name="T9" fmla="*/ 2 h 209"/>
                <a:gd name="T10" fmla="*/ 1 w 155"/>
                <a:gd name="T11" fmla="*/ 14 h 209"/>
                <a:gd name="T12" fmla="*/ 14 w 155"/>
                <a:gd name="T13" fmla="*/ 46 h 209"/>
                <a:gd name="T14" fmla="*/ 43 w 155"/>
                <a:gd name="T15" fmla="*/ 55 h 209"/>
                <a:gd name="T16" fmla="*/ 79 w 155"/>
                <a:gd name="T17" fmla="*/ 49 h 209"/>
                <a:gd name="T18" fmla="*/ 98 w 155"/>
                <a:gd name="T19" fmla="*/ 26 h 209"/>
                <a:gd name="T20" fmla="*/ 83 w 155"/>
                <a:gd name="T21" fmla="*/ 2 h 209"/>
                <a:gd name="T22" fmla="*/ 64 w 155"/>
                <a:gd name="T23" fmla="*/ 14 h 209"/>
                <a:gd name="T24" fmla="*/ 79 w 155"/>
                <a:gd name="T25" fmla="*/ 52 h 209"/>
                <a:gd name="T26" fmla="*/ 143 w 155"/>
                <a:gd name="T27" fmla="*/ 42 h 209"/>
                <a:gd name="T28" fmla="*/ 143 w 155"/>
                <a:gd name="T29" fmla="*/ 7 h 209"/>
                <a:gd name="T30" fmla="*/ 120 w 155"/>
                <a:gd name="T31" fmla="*/ 26 h 209"/>
                <a:gd name="T32" fmla="*/ 114 w 155"/>
                <a:gd name="T33" fmla="*/ 61 h 209"/>
                <a:gd name="T34" fmla="*/ 112 w 155"/>
                <a:gd name="T35" fmla="*/ 97 h 209"/>
                <a:gd name="T36" fmla="*/ 117 w 155"/>
                <a:gd name="T37" fmla="*/ 170 h 209"/>
                <a:gd name="T38" fmla="*/ 120 w 155"/>
                <a:gd name="T39" fmla="*/ 207 h 209"/>
                <a:gd name="T40" fmla="*/ 128 w 155"/>
                <a:gd name="T41" fmla="*/ 205 h 209"/>
                <a:gd name="T42" fmla="*/ 120 w 155"/>
                <a:gd name="T43" fmla="*/ 85 h 209"/>
                <a:gd name="T44" fmla="*/ 128 w 155"/>
                <a:gd name="T45" fmla="*/ 25 h 209"/>
                <a:gd name="T46" fmla="*/ 137 w 155"/>
                <a:gd name="T47" fmla="*/ 11 h 209"/>
                <a:gd name="T48" fmla="*/ 138 w 155"/>
                <a:gd name="T49" fmla="*/ 11 h 209"/>
                <a:gd name="T50" fmla="*/ 139 w 155"/>
                <a:gd name="T51" fmla="*/ 13 h 209"/>
                <a:gd name="T52" fmla="*/ 140 w 155"/>
                <a:gd name="T53" fmla="*/ 21 h 209"/>
                <a:gd name="T54" fmla="*/ 123 w 155"/>
                <a:gd name="T55" fmla="*/ 56 h 209"/>
                <a:gd name="T56" fmla="*/ 91 w 155"/>
                <a:gd name="T57" fmla="*/ 53 h 209"/>
                <a:gd name="T58" fmla="*/ 72 w 155"/>
                <a:gd name="T59" fmla="*/ 22 h 209"/>
                <a:gd name="T60" fmla="*/ 82 w 155"/>
                <a:gd name="T61" fmla="*/ 7 h 209"/>
                <a:gd name="T62" fmla="*/ 89 w 155"/>
                <a:gd name="T63" fmla="*/ 33 h 209"/>
                <a:gd name="T64" fmla="*/ 67 w 155"/>
                <a:gd name="T65" fmla="*/ 50 h 209"/>
                <a:gd name="T66" fmla="*/ 16 w 155"/>
                <a:gd name="T67" fmla="*/ 35 h 209"/>
                <a:gd name="T68" fmla="*/ 10 w 155"/>
                <a:gd name="T69" fmla="*/ 8 h 209"/>
                <a:gd name="T70" fmla="*/ 20 w 155"/>
                <a:gd name="T71" fmla="*/ 8 h 209"/>
                <a:gd name="T72" fmla="*/ 28 w 155"/>
                <a:gd name="T73" fmla="*/ 14 h 209"/>
                <a:gd name="T74" fmla="*/ 41 w 155"/>
                <a:gd name="T75" fmla="*/ 68 h 209"/>
                <a:gd name="T76" fmla="*/ 35 w 155"/>
                <a:gd name="T77" fmla="*/ 147 h 209"/>
                <a:gd name="T78" fmla="*/ 21 w 155"/>
                <a:gd name="T79" fmla="*/ 201 h 209"/>
                <a:gd name="T80" fmla="*/ 29 w 155"/>
                <a:gd name="T81" fmla="*/ 20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5" h="209">
                  <a:moveTo>
                    <a:pt x="29" y="200"/>
                  </a:moveTo>
                  <a:cubicBezTo>
                    <a:pt x="33" y="192"/>
                    <a:pt x="35" y="184"/>
                    <a:pt x="37" y="176"/>
                  </a:cubicBezTo>
                  <a:cubicBezTo>
                    <a:pt x="40" y="164"/>
                    <a:pt x="42" y="151"/>
                    <a:pt x="44" y="139"/>
                  </a:cubicBezTo>
                  <a:cubicBezTo>
                    <a:pt x="48" y="110"/>
                    <a:pt x="51" y="81"/>
                    <a:pt x="48" y="52"/>
                  </a:cubicBezTo>
                  <a:cubicBezTo>
                    <a:pt x="46" y="34"/>
                    <a:pt x="42" y="8"/>
                    <a:pt x="21" y="2"/>
                  </a:cubicBezTo>
                  <a:cubicBezTo>
                    <a:pt x="12" y="0"/>
                    <a:pt x="2" y="4"/>
                    <a:pt x="1" y="14"/>
                  </a:cubicBezTo>
                  <a:cubicBezTo>
                    <a:pt x="0" y="25"/>
                    <a:pt x="6" y="38"/>
                    <a:pt x="14" y="46"/>
                  </a:cubicBezTo>
                  <a:cubicBezTo>
                    <a:pt x="22" y="53"/>
                    <a:pt x="33" y="54"/>
                    <a:pt x="43" y="55"/>
                  </a:cubicBezTo>
                  <a:cubicBezTo>
                    <a:pt x="55" y="55"/>
                    <a:pt x="68" y="54"/>
                    <a:pt x="79" y="49"/>
                  </a:cubicBezTo>
                  <a:cubicBezTo>
                    <a:pt x="89" y="45"/>
                    <a:pt x="98" y="38"/>
                    <a:pt x="98" y="26"/>
                  </a:cubicBezTo>
                  <a:cubicBezTo>
                    <a:pt x="99" y="16"/>
                    <a:pt x="94" y="4"/>
                    <a:pt x="83" y="2"/>
                  </a:cubicBezTo>
                  <a:cubicBezTo>
                    <a:pt x="74" y="0"/>
                    <a:pt x="65" y="5"/>
                    <a:pt x="64" y="14"/>
                  </a:cubicBezTo>
                  <a:cubicBezTo>
                    <a:pt x="61" y="27"/>
                    <a:pt x="69" y="44"/>
                    <a:pt x="79" y="52"/>
                  </a:cubicBezTo>
                  <a:cubicBezTo>
                    <a:pt x="98" y="69"/>
                    <a:pt x="131" y="65"/>
                    <a:pt x="143" y="42"/>
                  </a:cubicBezTo>
                  <a:cubicBezTo>
                    <a:pt x="147" y="35"/>
                    <a:pt x="155" y="10"/>
                    <a:pt x="143" y="7"/>
                  </a:cubicBezTo>
                  <a:cubicBezTo>
                    <a:pt x="132" y="4"/>
                    <a:pt x="124" y="18"/>
                    <a:pt x="120" y="26"/>
                  </a:cubicBezTo>
                  <a:cubicBezTo>
                    <a:pt x="116" y="37"/>
                    <a:pt x="115" y="49"/>
                    <a:pt x="114" y="61"/>
                  </a:cubicBezTo>
                  <a:cubicBezTo>
                    <a:pt x="112" y="73"/>
                    <a:pt x="112" y="85"/>
                    <a:pt x="112" y="97"/>
                  </a:cubicBezTo>
                  <a:cubicBezTo>
                    <a:pt x="112" y="121"/>
                    <a:pt x="115" y="146"/>
                    <a:pt x="117" y="170"/>
                  </a:cubicBezTo>
                  <a:cubicBezTo>
                    <a:pt x="118" y="183"/>
                    <a:pt x="119" y="195"/>
                    <a:pt x="120" y="207"/>
                  </a:cubicBezTo>
                  <a:cubicBezTo>
                    <a:pt x="120" y="209"/>
                    <a:pt x="128" y="208"/>
                    <a:pt x="128" y="205"/>
                  </a:cubicBezTo>
                  <a:cubicBezTo>
                    <a:pt x="126" y="165"/>
                    <a:pt x="120" y="125"/>
                    <a:pt x="120" y="85"/>
                  </a:cubicBezTo>
                  <a:cubicBezTo>
                    <a:pt x="121" y="65"/>
                    <a:pt x="121" y="43"/>
                    <a:pt x="128" y="25"/>
                  </a:cubicBezTo>
                  <a:cubicBezTo>
                    <a:pt x="130" y="20"/>
                    <a:pt x="133" y="13"/>
                    <a:pt x="137" y="11"/>
                  </a:cubicBezTo>
                  <a:cubicBezTo>
                    <a:pt x="139" y="10"/>
                    <a:pt x="137" y="10"/>
                    <a:pt x="138" y="11"/>
                  </a:cubicBezTo>
                  <a:cubicBezTo>
                    <a:pt x="138" y="12"/>
                    <a:pt x="139" y="12"/>
                    <a:pt x="139" y="13"/>
                  </a:cubicBezTo>
                  <a:cubicBezTo>
                    <a:pt x="141" y="16"/>
                    <a:pt x="141" y="19"/>
                    <a:pt x="140" y="21"/>
                  </a:cubicBezTo>
                  <a:cubicBezTo>
                    <a:pt x="140" y="34"/>
                    <a:pt x="135" y="49"/>
                    <a:pt x="123" y="56"/>
                  </a:cubicBezTo>
                  <a:cubicBezTo>
                    <a:pt x="113" y="61"/>
                    <a:pt x="100" y="59"/>
                    <a:pt x="91" y="53"/>
                  </a:cubicBezTo>
                  <a:cubicBezTo>
                    <a:pt x="80" y="46"/>
                    <a:pt x="74" y="34"/>
                    <a:pt x="72" y="22"/>
                  </a:cubicBezTo>
                  <a:cubicBezTo>
                    <a:pt x="71" y="15"/>
                    <a:pt x="72" y="1"/>
                    <a:pt x="82" y="7"/>
                  </a:cubicBezTo>
                  <a:cubicBezTo>
                    <a:pt x="90" y="12"/>
                    <a:pt x="92" y="24"/>
                    <a:pt x="89" y="33"/>
                  </a:cubicBezTo>
                  <a:cubicBezTo>
                    <a:pt x="86" y="43"/>
                    <a:pt x="77" y="47"/>
                    <a:pt x="67" y="50"/>
                  </a:cubicBezTo>
                  <a:cubicBezTo>
                    <a:pt x="49" y="53"/>
                    <a:pt x="26" y="52"/>
                    <a:pt x="16" y="35"/>
                  </a:cubicBezTo>
                  <a:cubicBezTo>
                    <a:pt x="11" y="28"/>
                    <a:pt x="7" y="16"/>
                    <a:pt x="10" y="8"/>
                  </a:cubicBezTo>
                  <a:cubicBezTo>
                    <a:pt x="12" y="3"/>
                    <a:pt x="15" y="6"/>
                    <a:pt x="20" y="8"/>
                  </a:cubicBezTo>
                  <a:cubicBezTo>
                    <a:pt x="23" y="9"/>
                    <a:pt x="25" y="11"/>
                    <a:pt x="28" y="14"/>
                  </a:cubicBezTo>
                  <a:cubicBezTo>
                    <a:pt x="39" y="28"/>
                    <a:pt x="40" y="51"/>
                    <a:pt x="41" y="68"/>
                  </a:cubicBezTo>
                  <a:cubicBezTo>
                    <a:pt x="42" y="94"/>
                    <a:pt x="39" y="121"/>
                    <a:pt x="35" y="147"/>
                  </a:cubicBezTo>
                  <a:cubicBezTo>
                    <a:pt x="32" y="165"/>
                    <a:pt x="29" y="185"/>
                    <a:pt x="21" y="201"/>
                  </a:cubicBezTo>
                  <a:cubicBezTo>
                    <a:pt x="20" y="203"/>
                    <a:pt x="28" y="202"/>
                    <a:pt x="29" y="200"/>
                  </a:cubicBezTo>
                  <a:close/>
                </a:path>
              </a:pathLst>
            </a:custGeom>
            <a:grpFill/>
            <a:ln>
              <a:noFill/>
            </a:ln>
          </p:spPr>
          <p:txBody>
            <a:bodyPr anchor="ctr"/>
            <a:lstStyle/>
            <a:p>
              <a:pPr algn="ctr"/>
              <a:endParaRPr/>
            </a:p>
          </p:txBody>
        </p:sp>
        <p:grpSp>
          <p:nvGrpSpPr>
            <p:cNvPr id="47" name="Group 12"/>
            <p:cNvGrpSpPr/>
            <p:nvPr/>
          </p:nvGrpSpPr>
          <p:grpSpPr>
            <a:xfrm>
              <a:off x="4823608" y="2237050"/>
              <a:ext cx="2653553" cy="2000393"/>
              <a:chOff x="3525061" y="1210682"/>
              <a:chExt cx="2097079" cy="1580888"/>
            </a:xfrm>
            <a:grpFill/>
          </p:grpSpPr>
          <p:sp>
            <p:nvSpPr>
              <p:cNvPr id="49" name="Freeform: Shape 13"/>
              <p:cNvSpPr>
                <a:spLocks/>
              </p:cNvSpPr>
              <p:nvPr/>
            </p:nvSpPr>
            <p:spPr bwMode="auto">
              <a:xfrm>
                <a:off x="5347462" y="2255820"/>
                <a:ext cx="274678" cy="47622"/>
              </a:xfrm>
              <a:custGeom>
                <a:avLst/>
                <a:gdLst>
                  <a:gd name="T0" fmla="*/ 58 w 64"/>
                  <a:gd name="T1" fmla="*/ 0 h 11"/>
                  <a:gd name="T2" fmla="*/ 6 w 64"/>
                  <a:gd name="T3" fmla="*/ 0 h 11"/>
                  <a:gd name="T4" fmla="*/ 0 w 64"/>
                  <a:gd name="T5" fmla="*/ 5 h 11"/>
                  <a:gd name="T6" fmla="*/ 6 w 64"/>
                  <a:gd name="T7" fmla="*/ 11 h 11"/>
                  <a:gd name="T8" fmla="*/ 58 w 64"/>
                  <a:gd name="T9" fmla="*/ 11 h 11"/>
                  <a:gd name="T10" fmla="*/ 64 w 64"/>
                  <a:gd name="T11" fmla="*/ 5 h 11"/>
                  <a:gd name="T12" fmla="*/ 58 w 64"/>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58" y="0"/>
                    </a:moveTo>
                    <a:cubicBezTo>
                      <a:pt x="6" y="0"/>
                      <a:pt x="6" y="0"/>
                      <a:pt x="6" y="0"/>
                    </a:cubicBezTo>
                    <a:cubicBezTo>
                      <a:pt x="3" y="0"/>
                      <a:pt x="0" y="2"/>
                      <a:pt x="0" y="5"/>
                    </a:cubicBezTo>
                    <a:cubicBezTo>
                      <a:pt x="0" y="9"/>
                      <a:pt x="3" y="11"/>
                      <a:pt x="6" y="11"/>
                    </a:cubicBezTo>
                    <a:cubicBezTo>
                      <a:pt x="58" y="11"/>
                      <a:pt x="58" y="11"/>
                      <a:pt x="58" y="11"/>
                    </a:cubicBezTo>
                    <a:cubicBezTo>
                      <a:pt x="62" y="11"/>
                      <a:pt x="64" y="9"/>
                      <a:pt x="64" y="5"/>
                    </a:cubicBezTo>
                    <a:cubicBezTo>
                      <a:pt x="64" y="2"/>
                      <a:pt x="62" y="0"/>
                      <a:pt x="58" y="0"/>
                    </a:cubicBezTo>
                    <a:close/>
                  </a:path>
                </a:pathLst>
              </a:custGeom>
              <a:grpFill/>
              <a:ln>
                <a:noFill/>
              </a:ln>
            </p:spPr>
            <p:txBody>
              <a:bodyPr anchor="ctr"/>
              <a:lstStyle/>
              <a:p>
                <a:pPr algn="ctr"/>
                <a:endParaRPr/>
              </a:p>
            </p:txBody>
          </p:sp>
          <p:sp>
            <p:nvSpPr>
              <p:cNvPr id="50" name="Freeform: Shape 14"/>
              <p:cNvSpPr>
                <a:spLocks/>
              </p:cNvSpPr>
              <p:nvPr/>
            </p:nvSpPr>
            <p:spPr bwMode="auto">
              <a:xfrm>
                <a:off x="5275178" y="1763440"/>
                <a:ext cx="248316" cy="167528"/>
              </a:xfrm>
              <a:custGeom>
                <a:avLst/>
                <a:gdLst>
                  <a:gd name="T0" fmla="*/ 6 w 58"/>
                  <a:gd name="T1" fmla="*/ 39 h 39"/>
                  <a:gd name="T2" fmla="*/ 9 w 58"/>
                  <a:gd name="T3" fmla="*/ 38 h 39"/>
                  <a:gd name="T4" fmla="*/ 54 w 58"/>
                  <a:gd name="T5" fmla="*/ 12 h 39"/>
                  <a:gd name="T6" fmla="*/ 56 w 58"/>
                  <a:gd name="T7" fmla="*/ 4 h 39"/>
                  <a:gd name="T8" fmla="*/ 48 w 58"/>
                  <a:gd name="T9" fmla="*/ 2 h 39"/>
                  <a:gd name="T10" fmla="*/ 3 w 58"/>
                  <a:gd name="T11" fmla="*/ 28 h 39"/>
                  <a:gd name="T12" fmla="*/ 1 w 58"/>
                  <a:gd name="T13" fmla="*/ 36 h 39"/>
                  <a:gd name="T14" fmla="*/ 6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6" y="39"/>
                    </a:moveTo>
                    <a:cubicBezTo>
                      <a:pt x="7" y="39"/>
                      <a:pt x="8" y="38"/>
                      <a:pt x="9" y="38"/>
                    </a:cubicBezTo>
                    <a:cubicBezTo>
                      <a:pt x="54" y="12"/>
                      <a:pt x="54" y="12"/>
                      <a:pt x="54" y="12"/>
                    </a:cubicBezTo>
                    <a:cubicBezTo>
                      <a:pt x="57" y="10"/>
                      <a:pt x="58" y="6"/>
                      <a:pt x="56" y="4"/>
                    </a:cubicBezTo>
                    <a:cubicBezTo>
                      <a:pt x="55" y="1"/>
                      <a:pt x="51" y="0"/>
                      <a:pt x="48" y="2"/>
                    </a:cubicBezTo>
                    <a:cubicBezTo>
                      <a:pt x="3" y="28"/>
                      <a:pt x="3" y="28"/>
                      <a:pt x="3" y="28"/>
                    </a:cubicBezTo>
                    <a:cubicBezTo>
                      <a:pt x="0" y="30"/>
                      <a:pt x="0" y="33"/>
                      <a:pt x="1" y="36"/>
                    </a:cubicBezTo>
                    <a:cubicBezTo>
                      <a:pt x="2" y="38"/>
                      <a:pt x="4" y="39"/>
                      <a:pt x="6" y="39"/>
                    </a:cubicBezTo>
                    <a:close/>
                  </a:path>
                </a:pathLst>
              </a:custGeom>
              <a:grpFill/>
              <a:ln>
                <a:noFill/>
              </a:ln>
            </p:spPr>
            <p:txBody>
              <a:bodyPr anchor="ctr"/>
              <a:lstStyle/>
              <a:p>
                <a:pPr algn="ctr"/>
                <a:endParaRPr/>
              </a:p>
            </p:txBody>
          </p:sp>
          <p:sp>
            <p:nvSpPr>
              <p:cNvPr id="51" name="Freeform: Shape 15"/>
              <p:cNvSpPr>
                <a:spLocks/>
              </p:cNvSpPr>
              <p:nvPr/>
            </p:nvSpPr>
            <p:spPr bwMode="auto">
              <a:xfrm>
                <a:off x="4979240" y="1351848"/>
                <a:ext cx="166678" cy="249166"/>
              </a:xfrm>
              <a:custGeom>
                <a:avLst/>
                <a:gdLst>
                  <a:gd name="T0" fmla="*/ 3 w 39"/>
                  <a:gd name="T1" fmla="*/ 57 h 58"/>
                  <a:gd name="T2" fmla="*/ 6 w 39"/>
                  <a:gd name="T3" fmla="*/ 58 h 58"/>
                  <a:gd name="T4" fmla="*/ 11 w 39"/>
                  <a:gd name="T5" fmla="*/ 55 h 58"/>
                  <a:gd name="T6" fmla="*/ 37 w 39"/>
                  <a:gd name="T7" fmla="*/ 9 h 58"/>
                  <a:gd name="T8" fmla="*/ 35 w 39"/>
                  <a:gd name="T9" fmla="*/ 1 h 58"/>
                  <a:gd name="T10" fmla="*/ 27 w 39"/>
                  <a:gd name="T11" fmla="*/ 3 h 58"/>
                  <a:gd name="T12" fmla="*/ 1 w 39"/>
                  <a:gd name="T13" fmla="*/ 49 h 58"/>
                  <a:gd name="T14" fmla="*/ 3 w 39"/>
                  <a:gd name="T15" fmla="*/ 57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58">
                    <a:moveTo>
                      <a:pt x="3" y="57"/>
                    </a:moveTo>
                    <a:cubicBezTo>
                      <a:pt x="4" y="57"/>
                      <a:pt x="5" y="58"/>
                      <a:pt x="6" y="58"/>
                    </a:cubicBezTo>
                    <a:cubicBezTo>
                      <a:pt x="8" y="58"/>
                      <a:pt x="10" y="56"/>
                      <a:pt x="11" y="55"/>
                    </a:cubicBezTo>
                    <a:cubicBezTo>
                      <a:pt x="37" y="9"/>
                      <a:pt x="37" y="9"/>
                      <a:pt x="37" y="9"/>
                    </a:cubicBezTo>
                    <a:cubicBezTo>
                      <a:pt x="39" y="6"/>
                      <a:pt x="38" y="3"/>
                      <a:pt x="35" y="1"/>
                    </a:cubicBezTo>
                    <a:cubicBezTo>
                      <a:pt x="32" y="0"/>
                      <a:pt x="29" y="1"/>
                      <a:pt x="27" y="3"/>
                    </a:cubicBezTo>
                    <a:cubicBezTo>
                      <a:pt x="1" y="49"/>
                      <a:pt x="1" y="49"/>
                      <a:pt x="1" y="49"/>
                    </a:cubicBezTo>
                    <a:cubicBezTo>
                      <a:pt x="0" y="52"/>
                      <a:pt x="1" y="55"/>
                      <a:pt x="3" y="57"/>
                    </a:cubicBezTo>
                    <a:close/>
                  </a:path>
                </a:pathLst>
              </a:custGeom>
              <a:grpFill/>
              <a:ln>
                <a:noFill/>
              </a:ln>
            </p:spPr>
            <p:txBody>
              <a:bodyPr anchor="ctr"/>
              <a:lstStyle/>
              <a:p>
                <a:pPr algn="ctr"/>
                <a:endParaRPr/>
              </a:p>
            </p:txBody>
          </p:sp>
          <p:sp>
            <p:nvSpPr>
              <p:cNvPr id="52" name="Freeform: Shape 16"/>
              <p:cNvSpPr>
                <a:spLocks/>
              </p:cNvSpPr>
              <p:nvPr/>
            </p:nvSpPr>
            <p:spPr bwMode="auto">
              <a:xfrm>
                <a:off x="3576935" y="1742180"/>
                <a:ext cx="252568" cy="166678"/>
              </a:xfrm>
              <a:custGeom>
                <a:avLst/>
                <a:gdLst>
                  <a:gd name="T0" fmla="*/ 55 w 59"/>
                  <a:gd name="T1" fmla="*/ 28 h 39"/>
                  <a:gd name="T2" fmla="*/ 10 w 59"/>
                  <a:gd name="T3" fmla="*/ 1 h 39"/>
                  <a:gd name="T4" fmla="*/ 2 w 59"/>
                  <a:gd name="T5" fmla="*/ 4 h 39"/>
                  <a:gd name="T6" fmla="*/ 4 w 59"/>
                  <a:gd name="T7" fmla="*/ 11 h 39"/>
                  <a:gd name="T8" fmla="*/ 49 w 59"/>
                  <a:gd name="T9" fmla="*/ 38 h 39"/>
                  <a:gd name="T10" fmla="*/ 52 w 59"/>
                  <a:gd name="T11" fmla="*/ 39 h 39"/>
                  <a:gd name="T12" fmla="*/ 57 w 59"/>
                  <a:gd name="T13" fmla="*/ 36 h 39"/>
                  <a:gd name="T14" fmla="*/ 55 w 59"/>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9">
                    <a:moveTo>
                      <a:pt x="55" y="28"/>
                    </a:moveTo>
                    <a:cubicBezTo>
                      <a:pt x="10" y="1"/>
                      <a:pt x="10" y="1"/>
                      <a:pt x="10" y="1"/>
                    </a:cubicBezTo>
                    <a:cubicBezTo>
                      <a:pt x="7" y="0"/>
                      <a:pt x="4" y="1"/>
                      <a:pt x="2" y="4"/>
                    </a:cubicBezTo>
                    <a:cubicBezTo>
                      <a:pt x="0" y="6"/>
                      <a:pt x="1" y="10"/>
                      <a:pt x="4" y="11"/>
                    </a:cubicBezTo>
                    <a:cubicBezTo>
                      <a:pt x="49" y="38"/>
                      <a:pt x="49" y="38"/>
                      <a:pt x="49" y="38"/>
                    </a:cubicBezTo>
                    <a:cubicBezTo>
                      <a:pt x="50" y="38"/>
                      <a:pt x="51" y="39"/>
                      <a:pt x="52" y="39"/>
                    </a:cubicBezTo>
                    <a:cubicBezTo>
                      <a:pt x="54" y="39"/>
                      <a:pt x="56" y="38"/>
                      <a:pt x="57" y="36"/>
                    </a:cubicBezTo>
                    <a:cubicBezTo>
                      <a:pt x="59" y="33"/>
                      <a:pt x="58" y="29"/>
                      <a:pt x="55" y="28"/>
                    </a:cubicBezTo>
                    <a:close/>
                  </a:path>
                </a:pathLst>
              </a:custGeom>
              <a:grpFill/>
              <a:ln>
                <a:noFill/>
              </a:ln>
            </p:spPr>
            <p:txBody>
              <a:bodyPr anchor="ctr"/>
              <a:lstStyle/>
              <a:p>
                <a:pPr algn="ctr"/>
                <a:endParaRPr/>
              </a:p>
            </p:txBody>
          </p:sp>
          <p:sp>
            <p:nvSpPr>
              <p:cNvPr id="53" name="Freeform: Shape 17"/>
              <p:cNvSpPr>
                <a:spLocks/>
              </p:cNvSpPr>
              <p:nvPr/>
            </p:nvSpPr>
            <p:spPr bwMode="auto">
              <a:xfrm>
                <a:off x="5275178" y="2603632"/>
                <a:ext cx="248316" cy="166678"/>
              </a:xfrm>
              <a:custGeom>
                <a:avLst/>
                <a:gdLst>
                  <a:gd name="T0" fmla="*/ 54 w 58"/>
                  <a:gd name="T1" fmla="*/ 28 h 39"/>
                  <a:gd name="T2" fmla="*/ 9 w 58"/>
                  <a:gd name="T3" fmla="*/ 2 h 39"/>
                  <a:gd name="T4" fmla="*/ 1 w 58"/>
                  <a:gd name="T5" fmla="*/ 4 h 39"/>
                  <a:gd name="T6" fmla="*/ 3 w 58"/>
                  <a:gd name="T7" fmla="*/ 12 h 39"/>
                  <a:gd name="T8" fmla="*/ 48 w 58"/>
                  <a:gd name="T9" fmla="*/ 38 h 39"/>
                  <a:gd name="T10" fmla="*/ 51 w 58"/>
                  <a:gd name="T11" fmla="*/ 39 h 39"/>
                  <a:gd name="T12" fmla="*/ 56 w 58"/>
                  <a:gd name="T13" fmla="*/ 36 h 39"/>
                  <a:gd name="T14" fmla="*/ 54 w 58"/>
                  <a:gd name="T15" fmla="*/ 28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4" y="28"/>
                    </a:moveTo>
                    <a:cubicBezTo>
                      <a:pt x="9" y="2"/>
                      <a:pt x="9" y="2"/>
                      <a:pt x="9" y="2"/>
                    </a:cubicBezTo>
                    <a:cubicBezTo>
                      <a:pt x="6" y="0"/>
                      <a:pt x="3" y="1"/>
                      <a:pt x="1" y="4"/>
                    </a:cubicBezTo>
                    <a:cubicBezTo>
                      <a:pt x="0" y="7"/>
                      <a:pt x="0" y="10"/>
                      <a:pt x="3" y="12"/>
                    </a:cubicBezTo>
                    <a:cubicBezTo>
                      <a:pt x="48" y="38"/>
                      <a:pt x="48" y="38"/>
                      <a:pt x="48" y="38"/>
                    </a:cubicBezTo>
                    <a:cubicBezTo>
                      <a:pt x="49" y="39"/>
                      <a:pt x="50" y="39"/>
                      <a:pt x="51" y="39"/>
                    </a:cubicBezTo>
                    <a:cubicBezTo>
                      <a:pt x="53" y="39"/>
                      <a:pt x="55" y="38"/>
                      <a:pt x="56" y="36"/>
                    </a:cubicBezTo>
                    <a:cubicBezTo>
                      <a:pt x="58" y="33"/>
                      <a:pt x="57" y="30"/>
                      <a:pt x="54" y="28"/>
                    </a:cubicBezTo>
                    <a:close/>
                  </a:path>
                </a:pathLst>
              </a:custGeom>
              <a:grpFill/>
              <a:ln>
                <a:noFill/>
              </a:ln>
            </p:spPr>
            <p:txBody>
              <a:bodyPr anchor="ctr"/>
              <a:lstStyle/>
              <a:p>
                <a:pPr algn="ctr"/>
                <a:endParaRPr/>
              </a:p>
            </p:txBody>
          </p:sp>
          <p:sp>
            <p:nvSpPr>
              <p:cNvPr id="54" name="Freeform: Shape 18"/>
              <p:cNvSpPr>
                <a:spLocks/>
              </p:cNvSpPr>
              <p:nvPr/>
            </p:nvSpPr>
            <p:spPr bwMode="auto">
              <a:xfrm>
                <a:off x="3576935" y="2629144"/>
                <a:ext cx="252568" cy="162426"/>
              </a:xfrm>
              <a:custGeom>
                <a:avLst/>
                <a:gdLst>
                  <a:gd name="T0" fmla="*/ 49 w 59"/>
                  <a:gd name="T1" fmla="*/ 1 h 38"/>
                  <a:gd name="T2" fmla="*/ 4 w 59"/>
                  <a:gd name="T3" fmla="*/ 27 h 38"/>
                  <a:gd name="T4" fmla="*/ 2 w 59"/>
                  <a:gd name="T5" fmla="*/ 35 h 38"/>
                  <a:gd name="T6" fmla="*/ 7 w 59"/>
                  <a:gd name="T7" fmla="*/ 38 h 38"/>
                  <a:gd name="T8" fmla="*/ 10 w 59"/>
                  <a:gd name="T9" fmla="*/ 37 h 38"/>
                  <a:gd name="T10" fmla="*/ 55 w 59"/>
                  <a:gd name="T11" fmla="*/ 11 h 38"/>
                  <a:gd name="T12" fmla="*/ 57 w 59"/>
                  <a:gd name="T13" fmla="*/ 3 h 38"/>
                  <a:gd name="T14" fmla="*/ 49 w 59"/>
                  <a:gd name="T15" fmla="*/ 1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8">
                    <a:moveTo>
                      <a:pt x="49" y="1"/>
                    </a:moveTo>
                    <a:cubicBezTo>
                      <a:pt x="4" y="27"/>
                      <a:pt x="4" y="27"/>
                      <a:pt x="4" y="27"/>
                    </a:cubicBezTo>
                    <a:cubicBezTo>
                      <a:pt x="1" y="29"/>
                      <a:pt x="0" y="33"/>
                      <a:pt x="2" y="35"/>
                    </a:cubicBezTo>
                    <a:cubicBezTo>
                      <a:pt x="3" y="37"/>
                      <a:pt x="5" y="38"/>
                      <a:pt x="7" y="38"/>
                    </a:cubicBezTo>
                    <a:cubicBezTo>
                      <a:pt x="8" y="38"/>
                      <a:pt x="9" y="38"/>
                      <a:pt x="10" y="37"/>
                    </a:cubicBezTo>
                    <a:cubicBezTo>
                      <a:pt x="55" y="11"/>
                      <a:pt x="55" y="11"/>
                      <a:pt x="55" y="11"/>
                    </a:cubicBezTo>
                    <a:cubicBezTo>
                      <a:pt x="58" y="9"/>
                      <a:pt x="59" y="6"/>
                      <a:pt x="57" y="3"/>
                    </a:cubicBezTo>
                    <a:cubicBezTo>
                      <a:pt x="56" y="0"/>
                      <a:pt x="52" y="0"/>
                      <a:pt x="49" y="1"/>
                    </a:cubicBezTo>
                    <a:close/>
                  </a:path>
                </a:pathLst>
              </a:custGeom>
              <a:grpFill/>
              <a:ln>
                <a:noFill/>
              </a:ln>
            </p:spPr>
            <p:txBody>
              <a:bodyPr anchor="ctr"/>
              <a:lstStyle/>
              <a:p>
                <a:pPr algn="ctr"/>
                <a:endParaRPr/>
              </a:p>
            </p:txBody>
          </p:sp>
          <p:sp>
            <p:nvSpPr>
              <p:cNvPr id="55" name="Freeform: Shape 19"/>
              <p:cNvSpPr>
                <a:spLocks/>
              </p:cNvSpPr>
              <p:nvPr/>
            </p:nvSpPr>
            <p:spPr bwMode="auto">
              <a:xfrm>
                <a:off x="3953661" y="1330588"/>
                <a:ext cx="171780" cy="244064"/>
              </a:xfrm>
              <a:custGeom>
                <a:avLst/>
                <a:gdLst>
                  <a:gd name="T0" fmla="*/ 28 w 40"/>
                  <a:gd name="T1" fmla="*/ 55 h 57"/>
                  <a:gd name="T2" fmla="*/ 33 w 40"/>
                  <a:gd name="T3" fmla="*/ 57 h 57"/>
                  <a:gd name="T4" fmla="*/ 36 w 40"/>
                  <a:gd name="T5" fmla="*/ 57 h 57"/>
                  <a:gd name="T6" fmla="*/ 38 w 40"/>
                  <a:gd name="T7" fmla="*/ 49 h 57"/>
                  <a:gd name="T8" fmla="*/ 12 w 40"/>
                  <a:gd name="T9" fmla="*/ 3 h 57"/>
                  <a:gd name="T10" fmla="*/ 4 w 40"/>
                  <a:gd name="T11" fmla="*/ 1 h 57"/>
                  <a:gd name="T12" fmla="*/ 2 w 40"/>
                  <a:gd name="T13" fmla="*/ 9 h 57"/>
                  <a:gd name="T14" fmla="*/ 28 w 40"/>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28" y="55"/>
                    </a:moveTo>
                    <a:cubicBezTo>
                      <a:pt x="29" y="56"/>
                      <a:pt x="31" y="57"/>
                      <a:pt x="33" y="57"/>
                    </a:cubicBezTo>
                    <a:cubicBezTo>
                      <a:pt x="34" y="57"/>
                      <a:pt x="35" y="57"/>
                      <a:pt x="36" y="57"/>
                    </a:cubicBezTo>
                    <a:cubicBezTo>
                      <a:pt x="39" y="55"/>
                      <a:pt x="40" y="52"/>
                      <a:pt x="38" y="49"/>
                    </a:cubicBezTo>
                    <a:cubicBezTo>
                      <a:pt x="12" y="3"/>
                      <a:pt x="12" y="3"/>
                      <a:pt x="12" y="3"/>
                    </a:cubicBezTo>
                    <a:cubicBezTo>
                      <a:pt x="10" y="1"/>
                      <a:pt x="7" y="0"/>
                      <a:pt x="4" y="1"/>
                    </a:cubicBezTo>
                    <a:cubicBezTo>
                      <a:pt x="1" y="3"/>
                      <a:pt x="0" y="6"/>
                      <a:pt x="2" y="9"/>
                    </a:cubicBezTo>
                    <a:lnTo>
                      <a:pt x="28" y="55"/>
                    </a:lnTo>
                    <a:close/>
                  </a:path>
                </a:pathLst>
              </a:custGeom>
              <a:grpFill/>
              <a:ln>
                <a:noFill/>
              </a:ln>
            </p:spPr>
            <p:txBody>
              <a:bodyPr anchor="ctr"/>
              <a:lstStyle/>
              <a:p>
                <a:pPr algn="ctr"/>
                <a:endParaRPr/>
              </a:p>
            </p:txBody>
          </p:sp>
          <p:sp>
            <p:nvSpPr>
              <p:cNvPr id="56" name="Freeform: Shape 20"/>
              <p:cNvSpPr>
                <a:spLocks/>
              </p:cNvSpPr>
              <p:nvPr/>
            </p:nvSpPr>
            <p:spPr bwMode="auto">
              <a:xfrm>
                <a:off x="4537033" y="1210682"/>
                <a:ext cx="47622" cy="274678"/>
              </a:xfrm>
              <a:custGeom>
                <a:avLst/>
                <a:gdLst>
                  <a:gd name="T0" fmla="*/ 5 w 11"/>
                  <a:gd name="T1" fmla="*/ 64 h 64"/>
                  <a:gd name="T2" fmla="*/ 11 w 11"/>
                  <a:gd name="T3" fmla="*/ 58 h 64"/>
                  <a:gd name="T4" fmla="*/ 11 w 11"/>
                  <a:gd name="T5" fmla="*/ 6 h 64"/>
                  <a:gd name="T6" fmla="*/ 5 w 11"/>
                  <a:gd name="T7" fmla="*/ 0 h 64"/>
                  <a:gd name="T8" fmla="*/ 0 w 11"/>
                  <a:gd name="T9" fmla="*/ 6 h 64"/>
                  <a:gd name="T10" fmla="*/ 0 w 11"/>
                  <a:gd name="T11" fmla="*/ 58 h 64"/>
                  <a:gd name="T12" fmla="*/ 5 w 11"/>
                  <a:gd name="T13" fmla="*/ 64 h 64"/>
                </a:gdLst>
                <a:ahLst/>
                <a:cxnLst>
                  <a:cxn ang="0">
                    <a:pos x="T0" y="T1"/>
                  </a:cxn>
                  <a:cxn ang="0">
                    <a:pos x="T2" y="T3"/>
                  </a:cxn>
                  <a:cxn ang="0">
                    <a:pos x="T4" y="T5"/>
                  </a:cxn>
                  <a:cxn ang="0">
                    <a:pos x="T6" y="T7"/>
                  </a:cxn>
                  <a:cxn ang="0">
                    <a:pos x="T8" y="T9"/>
                  </a:cxn>
                  <a:cxn ang="0">
                    <a:pos x="T10" y="T11"/>
                  </a:cxn>
                  <a:cxn ang="0">
                    <a:pos x="T12" y="T13"/>
                  </a:cxn>
                </a:cxnLst>
                <a:rect l="0" t="0" r="r" b="b"/>
                <a:pathLst>
                  <a:path w="11" h="64">
                    <a:moveTo>
                      <a:pt x="5" y="64"/>
                    </a:moveTo>
                    <a:cubicBezTo>
                      <a:pt x="8" y="64"/>
                      <a:pt x="11" y="61"/>
                      <a:pt x="11" y="58"/>
                    </a:cubicBezTo>
                    <a:cubicBezTo>
                      <a:pt x="11" y="6"/>
                      <a:pt x="11" y="6"/>
                      <a:pt x="11" y="6"/>
                    </a:cubicBezTo>
                    <a:cubicBezTo>
                      <a:pt x="11" y="3"/>
                      <a:pt x="8" y="0"/>
                      <a:pt x="5" y="0"/>
                    </a:cubicBezTo>
                    <a:cubicBezTo>
                      <a:pt x="2" y="0"/>
                      <a:pt x="0" y="3"/>
                      <a:pt x="0" y="6"/>
                    </a:cubicBezTo>
                    <a:cubicBezTo>
                      <a:pt x="0" y="58"/>
                      <a:pt x="0" y="58"/>
                      <a:pt x="0" y="58"/>
                    </a:cubicBezTo>
                    <a:cubicBezTo>
                      <a:pt x="0" y="61"/>
                      <a:pt x="2" y="64"/>
                      <a:pt x="5" y="64"/>
                    </a:cubicBezTo>
                    <a:close/>
                  </a:path>
                </a:pathLst>
              </a:custGeom>
              <a:grpFill/>
              <a:ln>
                <a:noFill/>
              </a:ln>
            </p:spPr>
            <p:txBody>
              <a:bodyPr anchor="ctr"/>
              <a:lstStyle/>
              <a:p>
                <a:pPr algn="ctr"/>
                <a:endParaRPr/>
              </a:p>
            </p:txBody>
          </p:sp>
          <p:sp>
            <p:nvSpPr>
              <p:cNvPr id="57" name="Freeform: Shape 21"/>
              <p:cNvSpPr>
                <a:spLocks/>
              </p:cNvSpPr>
              <p:nvPr/>
            </p:nvSpPr>
            <p:spPr bwMode="auto">
              <a:xfrm>
                <a:off x="3525061" y="2255820"/>
                <a:ext cx="274678" cy="47622"/>
              </a:xfrm>
              <a:custGeom>
                <a:avLst/>
                <a:gdLst>
                  <a:gd name="T0" fmla="*/ 64 w 64"/>
                  <a:gd name="T1" fmla="*/ 5 h 11"/>
                  <a:gd name="T2" fmla="*/ 58 w 64"/>
                  <a:gd name="T3" fmla="*/ 0 h 11"/>
                  <a:gd name="T4" fmla="*/ 6 w 64"/>
                  <a:gd name="T5" fmla="*/ 0 h 11"/>
                  <a:gd name="T6" fmla="*/ 0 w 64"/>
                  <a:gd name="T7" fmla="*/ 5 h 11"/>
                  <a:gd name="T8" fmla="*/ 6 w 64"/>
                  <a:gd name="T9" fmla="*/ 11 h 11"/>
                  <a:gd name="T10" fmla="*/ 58 w 64"/>
                  <a:gd name="T11" fmla="*/ 11 h 11"/>
                  <a:gd name="T12" fmla="*/ 64 w 64"/>
                  <a:gd name="T13" fmla="*/ 5 h 11"/>
                </a:gdLst>
                <a:ahLst/>
                <a:cxnLst>
                  <a:cxn ang="0">
                    <a:pos x="T0" y="T1"/>
                  </a:cxn>
                  <a:cxn ang="0">
                    <a:pos x="T2" y="T3"/>
                  </a:cxn>
                  <a:cxn ang="0">
                    <a:pos x="T4" y="T5"/>
                  </a:cxn>
                  <a:cxn ang="0">
                    <a:pos x="T6" y="T7"/>
                  </a:cxn>
                  <a:cxn ang="0">
                    <a:pos x="T8" y="T9"/>
                  </a:cxn>
                  <a:cxn ang="0">
                    <a:pos x="T10" y="T11"/>
                  </a:cxn>
                  <a:cxn ang="0">
                    <a:pos x="T12" y="T13"/>
                  </a:cxn>
                </a:cxnLst>
                <a:rect l="0" t="0" r="r" b="b"/>
                <a:pathLst>
                  <a:path w="64" h="11">
                    <a:moveTo>
                      <a:pt x="64" y="5"/>
                    </a:moveTo>
                    <a:cubicBezTo>
                      <a:pt x="64" y="2"/>
                      <a:pt x="61" y="0"/>
                      <a:pt x="58" y="0"/>
                    </a:cubicBezTo>
                    <a:cubicBezTo>
                      <a:pt x="6" y="0"/>
                      <a:pt x="6" y="0"/>
                      <a:pt x="6" y="0"/>
                    </a:cubicBezTo>
                    <a:cubicBezTo>
                      <a:pt x="2" y="0"/>
                      <a:pt x="0" y="2"/>
                      <a:pt x="0" y="5"/>
                    </a:cubicBezTo>
                    <a:cubicBezTo>
                      <a:pt x="0" y="9"/>
                      <a:pt x="2" y="11"/>
                      <a:pt x="6" y="11"/>
                    </a:cubicBezTo>
                    <a:cubicBezTo>
                      <a:pt x="58" y="11"/>
                      <a:pt x="58" y="11"/>
                      <a:pt x="58" y="11"/>
                    </a:cubicBezTo>
                    <a:cubicBezTo>
                      <a:pt x="61" y="11"/>
                      <a:pt x="64" y="9"/>
                      <a:pt x="64" y="5"/>
                    </a:cubicBezTo>
                    <a:close/>
                  </a:path>
                </a:pathLst>
              </a:custGeom>
              <a:grpFill/>
              <a:ln>
                <a:noFill/>
              </a:ln>
            </p:spPr>
            <p:txBody>
              <a:bodyPr anchor="ctr"/>
              <a:lstStyle/>
              <a:p>
                <a:pPr algn="ctr"/>
                <a:endParaRPr/>
              </a:p>
            </p:txBody>
          </p:sp>
        </p:grpSp>
        <p:sp>
          <p:nvSpPr>
            <p:cNvPr id="48" name="Freeform: Shape 22"/>
            <p:cNvSpPr>
              <a:spLocks/>
            </p:cNvSpPr>
            <p:nvPr/>
          </p:nvSpPr>
          <p:spPr bwMode="auto">
            <a:xfrm>
              <a:off x="5353024" y="3209502"/>
              <a:ext cx="314208" cy="744655"/>
            </a:xfrm>
            <a:custGeom>
              <a:avLst/>
              <a:gdLst>
                <a:gd name="T0" fmla="*/ 54 w 58"/>
                <a:gd name="T1" fmla="*/ 14 h 108"/>
                <a:gd name="T2" fmla="*/ 50 w 58"/>
                <a:gd name="T3" fmla="*/ 96 h 108"/>
                <a:gd name="T4" fmla="*/ 48 w 58"/>
                <a:gd name="T5" fmla="*/ 107 h 108"/>
                <a:gd name="T6" fmla="*/ 44 w 58"/>
                <a:gd name="T7" fmla="*/ 108 h 108"/>
                <a:gd name="T8" fmla="*/ 38 w 58"/>
                <a:gd name="T9" fmla="*/ 104 h 108"/>
                <a:gd name="T10" fmla="*/ 45 w 58"/>
                <a:gd name="T11" fmla="*/ 3 h 108"/>
                <a:gd name="T12" fmla="*/ 55 w 58"/>
                <a:gd name="T13" fmla="*/ 4 h 108"/>
                <a:gd name="T14" fmla="*/ 54 w 58"/>
                <a:gd name="T15" fmla="*/ 14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108">
                  <a:moveTo>
                    <a:pt x="54" y="14"/>
                  </a:moveTo>
                  <a:cubicBezTo>
                    <a:pt x="48" y="19"/>
                    <a:pt x="19" y="47"/>
                    <a:pt x="50" y="96"/>
                  </a:cubicBezTo>
                  <a:cubicBezTo>
                    <a:pt x="53" y="100"/>
                    <a:pt x="51" y="104"/>
                    <a:pt x="48" y="107"/>
                  </a:cubicBezTo>
                  <a:cubicBezTo>
                    <a:pt x="47" y="107"/>
                    <a:pt x="45" y="108"/>
                    <a:pt x="44" y="108"/>
                  </a:cubicBezTo>
                  <a:cubicBezTo>
                    <a:pt x="42" y="108"/>
                    <a:pt x="39" y="106"/>
                    <a:pt x="38" y="104"/>
                  </a:cubicBezTo>
                  <a:cubicBezTo>
                    <a:pt x="0" y="45"/>
                    <a:pt x="37" y="9"/>
                    <a:pt x="45" y="3"/>
                  </a:cubicBezTo>
                  <a:cubicBezTo>
                    <a:pt x="48" y="0"/>
                    <a:pt x="53" y="1"/>
                    <a:pt x="55" y="4"/>
                  </a:cubicBezTo>
                  <a:cubicBezTo>
                    <a:pt x="58" y="7"/>
                    <a:pt x="58" y="12"/>
                    <a:pt x="54" y="14"/>
                  </a:cubicBezTo>
                  <a:close/>
                </a:path>
              </a:pathLst>
            </a:custGeom>
            <a:grpFill/>
            <a:ln>
              <a:noFill/>
            </a:ln>
          </p:spPr>
          <p:txBody>
            <a:bodyPr anchor="ctr"/>
            <a:lstStyle/>
            <a:p>
              <a:pPr algn="ctr"/>
              <a:endParaRPr/>
            </a:p>
          </p:txBody>
        </p:sp>
      </p:grpSp>
      <p:grpSp>
        <p:nvGrpSpPr>
          <p:cNvPr id="2" name="组合 1"/>
          <p:cNvGrpSpPr/>
          <p:nvPr/>
        </p:nvGrpSpPr>
        <p:grpSpPr>
          <a:xfrm>
            <a:off x="1476015" y="2006240"/>
            <a:ext cx="680202" cy="680202"/>
            <a:chOff x="4264833" y="2093371"/>
            <a:chExt cx="680202" cy="680202"/>
          </a:xfrm>
        </p:grpSpPr>
        <p:sp>
          <p:nvSpPr>
            <p:cNvPr id="33" name="Oval 31"/>
            <p:cNvSpPr>
              <a:spLocks noChangeAspect="1"/>
            </p:cNvSpPr>
            <p:nvPr/>
          </p:nvSpPr>
          <p:spPr>
            <a:xfrm>
              <a:off x="4264833" y="2093371"/>
              <a:ext cx="680202" cy="680202"/>
            </a:xfrm>
            <a:prstGeom prst="ellipse">
              <a:avLst/>
            </a:prstGeom>
            <a:solidFill>
              <a:schemeClr val="accent2"/>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4" name="Freeform: Shape 34"/>
            <p:cNvSpPr>
              <a:spLocks/>
            </p:cNvSpPr>
            <p:nvPr/>
          </p:nvSpPr>
          <p:spPr bwMode="auto">
            <a:xfrm>
              <a:off x="4453627" y="2296884"/>
              <a:ext cx="302613" cy="300828"/>
            </a:xfrm>
            <a:custGeom>
              <a:avLst/>
              <a:gdLst>
                <a:gd name="T0" fmla="*/ 85 w 186"/>
                <a:gd name="T1" fmla="*/ 93 h 185"/>
                <a:gd name="T2" fmla="*/ 101 w 186"/>
                <a:gd name="T3" fmla="*/ 93 h 185"/>
                <a:gd name="T4" fmla="*/ 186 w 186"/>
                <a:gd name="T5" fmla="*/ 93 h 185"/>
                <a:gd name="T6" fmla="*/ 159 w 186"/>
                <a:gd name="T7" fmla="*/ 27 h 185"/>
                <a:gd name="T8" fmla="*/ 93 w 186"/>
                <a:gd name="T9" fmla="*/ 0 h 185"/>
                <a:gd name="T10" fmla="*/ 27 w 186"/>
                <a:gd name="T11" fmla="*/ 27 h 185"/>
                <a:gd name="T12" fmla="*/ 0 w 186"/>
                <a:gd name="T13" fmla="*/ 93 h 185"/>
                <a:gd name="T14" fmla="*/ 27 w 186"/>
                <a:gd name="T15" fmla="*/ 158 h 185"/>
                <a:gd name="T16" fmla="*/ 93 w 186"/>
                <a:gd name="T17" fmla="*/ 185 h 185"/>
                <a:gd name="T18" fmla="*/ 159 w 186"/>
                <a:gd name="T19" fmla="*/ 158 h 185"/>
                <a:gd name="T20" fmla="*/ 186 w 186"/>
                <a:gd name="T21" fmla="*/ 93 h 185"/>
                <a:gd name="T22" fmla="*/ 36 w 186"/>
                <a:gd name="T23" fmla="*/ 74 h 185"/>
                <a:gd name="T24" fmla="*/ 36 w 186"/>
                <a:gd name="T25" fmla="*/ 111 h 185"/>
                <a:gd name="T26" fmla="*/ 60 w 186"/>
                <a:gd name="T27" fmla="*/ 79 h 185"/>
                <a:gd name="T28" fmla="*/ 44 w 186"/>
                <a:gd name="T29" fmla="*/ 72 h 185"/>
                <a:gd name="T30" fmla="*/ 60 w 186"/>
                <a:gd name="T31" fmla="*/ 79 h 185"/>
                <a:gd name="T32" fmla="*/ 44 w 186"/>
                <a:gd name="T33" fmla="*/ 113 h 185"/>
                <a:gd name="T34" fmla="*/ 60 w 186"/>
                <a:gd name="T35" fmla="*/ 107 h 185"/>
                <a:gd name="T36" fmla="*/ 33 w 186"/>
                <a:gd name="T37" fmla="*/ 152 h 185"/>
                <a:gd name="T38" fmla="*/ 61 w 186"/>
                <a:gd name="T39" fmla="*/ 124 h 185"/>
                <a:gd name="T40" fmla="*/ 33 w 186"/>
                <a:gd name="T41" fmla="*/ 152 h 185"/>
                <a:gd name="T42" fmla="*/ 39 w 186"/>
                <a:gd name="T43" fmla="*/ 65 h 185"/>
                <a:gd name="T44" fmla="*/ 66 w 186"/>
                <a:gd name="T45" fmla="*/ 39 h 185"/>
                <a:gd name="T46" fmla="*/ 116 w 186"/>
                <a:gd name="T47" fmla="*/ 60 h 185"/>
                <a:gd name="T48" fmla="*/ 100 w 186"/>
                <a:gd name="T49" fmla="*/ 53 h 185"/>
                <a:gd name="T50" fmla="*/ 116 w 186"/>
                <a:gd name="T51" fmla="*/ 60 h 185"/>
                <a:gd name="T52" fmla="*/ 112 w 186"/>
                <a:gd name="T53" fmla="*/ 35 h 185"/>
                <a:gd name="T54" fmla="*/ 74 w 186"/>
                <a:gd name="T55" fmla="*/ 35 h 185"/>
                <a:gd name="T56" fmla="*/ 73 w 186"/>
                <a:gd name="T57" fmla="*/ 43 h 185"/>
                <a:gd name="T58" fmla="*/ 79 w 186"/>
                <a:gd name="T59" fmla="*/ 59 h 185"/>
                <a:gd name="T60" fmla="*/ 73 w 186"/>
                <a:gd name="T61" fmla="*/ 43 h 185"/>
                <a:gd name="T62" fmla="*/ 79 w 186"/>
                <a:gd name="T63" fmla="*/ 126 h 185"/>
                <a:gd name="T64" fmla="*/ 73 w 186"/>
                <a:gd name="T65" fmla="*/ 142 h 185"/>
                <a:gd name="T66" fmla="*/ 93 w 186"/>
                <a:gd name="T67" fmla="*/ 177 h 185"/>
                <a:gd name="T68" fmla="*/ 93 w 186"/>
                <a:gd name="T69" fmla="*/ 137 h 185"/>
                <a:gd name="T70" fmla="*/ 93 w 186"/>
                <a:gd name="T71" fmla="*/ 177 h 185"/>
                <a:gd name="T72" fmla="*/ 100 w 186"/>
                <a:gd name="T73" fmla="*/ 132 h 185"/>
                <a:gd name="T74" fmla="*/ 116 w 186"/>
                <a:gd name="T75" fmla="*/ 125 h 185"/>
                <a:gd name="T76" fmla="*/ 118 w 186"/>
                <a:gd name="T77" fmla="*/ 103 h 185"/>
                <a:gd name="T78" fmla="*/ 103 w 186"/>
                <a:gd name="T79" fmla="*/ 118 h 185"/>
                <a:gd name="T80" fmla="*/ 83 w 186"/>
                <a:gd name="T81" fmla="*/ 118 h 185"/>
                <a:gd name="T82" fmla="*/ 68 w 186"/>
                <a:gd name="T83" fmla="*/ 103 h 185"/>
                <a:gd name="T84" fmla="*/ 68 w 186"/>
                <a:gd name="T85" fmla="*/ 82 h 185"/>
                <a:gd name="T86" fmla="*/ 83 w 186"/>
                <a:gd name="T87" fmla="*/ 68 h 185"/>
                <a:gd name="T88" fmla="*/ 103 w 186"/>
                <a:gd name="T89" fmla="*/ 68 h 185"/>
                <a:gd name="T90" fmla="*/ 118 w 186"/>
                <a:gd name="T91" fmla="*/ 82 h 185"/>
                <a:gd name="T92" fmla="*/ 118 w 186"/>
                <a:gd name="T93" fmla="*/ 103 h 185"/>
                <a:gd name="T94" fmla="*/ 147 w 186"/>
                <a:gd name="T95" fmla="*/ 65 h 185"/>
                <a:gd name="T96" fmla="*/ 120 w 186"/>
                <a:gd name="T97" fmla="*/ 39 h 185"/>
                <a:gd name="T98" fmla="*/ 133 w 186"/>
                <a:gd name="T99" fmla="*/ 86 h 185"/>
                <a:gd name="T100" fmla="*/ 126 w 186"/>
                <a:gd name="T101" fmla="*/ 69 h 185"/>
                <a:gd name="T102" fmla="*/ 133 w 186"/>
                <a:gd name="T103" fmla="*/ 86 h 185"/>
                <a:gd name="T104" fmla="*/ 142 w 186"/>
                <a:gd name="T105" fmla="*/ 113 h 185"/>
                <a:gd name="T106" fmla="*/ 126 w 186"/>
                <a:gd name="T107" fmla="*/ 107 h 185"/>
                <a:gd name="T108" fmla="*/ 153 w 186"/>
                <a:gd name="T109" fmla="*/ 152 h 185"/>
                <a:gd name="T110" fmla="*/ 125 w 186"/>
                <a:gd name="T111" fmla="*/ 124 h 185"/>
                <a:gd name="T112" fmla="*/ 153 w 186"/>
                <a:gd name="T113" fmla="*/ 152 h 185"/>
                <a:gd name="T114" fmla="*/ 138 w 186"/>
                <a:gd name="T115" fmla="*/ 93 h 185"/>
                <a:gd name="T116" fmla="*/ 177 w 186"/>
                <a:gd name="T117" fmla="*/ 9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6" h="185">
                  <a:moveTo>
                    <a:pt x="93" y="84"/>
                  </a:moveTo>
                  <a:cubicBezTo>
                    <a:pt x="88" y="84"/>
                    <a:pt x="85" y="88"/>
                    <a:pt x="85" y="93"/>
                  </a:cubicBezTo>
                  <a:cubicBezTo>
                    <a:pt x="85" y="97"/>
                    <a:pt x="88" y="101"/>
                    <a:pt x="93" y="101"/>
                  </a:cubicBezTo>
                  <a:cubicBezTo>
                    <a:pt x="98" y="101"/>
                    <a:pt x="101" y="97"/>
                    <a:pt x="101" y="93"/>
                  </a:cubicBezTo>
                  <a:cubicBezTo>
                    <a:pt x="101" y="88"/>
                    <a:pt x="98" y="84"/>
                    <a:pt x="93" y="84"/>
                  </a:cubicBezTo>
                  <a:close/>
                  <a:moveTo>
                    <a:pt x="186" y="93"/>
                  </a:moveTo>
                  <a:cubicBezTo>
                    <a:pt x="186" y="83"/>
                    <a:pt x="174" y="74"/>
                    <a:pt x="154" y="67"/>
                  </a:cubicBezTo>
                  <a:cubicBezTo>
                    <a:pt x="163" y="49"/>
                    <a:pt x="166" y="34"/>
                    <a:pt x="159" y="27"/>
                  </a:cubicBezTo>
                  <a:cubicBezTo>
                    <a:pt x="151" y="20"/>
                    <a:pt x="136" y="22"/>
                    <a:pt x="118" y="32"/>
                  </a:cubicBezTo>
                  <a:cubicBezTo>
                    <a:pt x="112" y="12"/>
                    <a:pt x="103" y="0"/>
                    <a:pt x="93" y="0"/>
                  </a:cubicBezTo>
                  <a:cubicBezTo>
                    <a:pt x="83" y="0"/>
                    <a:pt x="74" y="12"/>
                    <a:pt x="68" y="32"/>
                  </a:cubicBezTo>
                  <a:cubicBezTo>
                    <a:pt x="50" y="22"/>
                    <a:pt x="35" y="20"/>
                    <a:pt x="27" y="27"/>
                  </a:cubicBezTo>
                  <a:cubicBezTo>
                    <a:pt x="20" y="34"/>
                    <a:pt x="23" y="49"/>
                    <a:pt x="32" y="67"/>
                  </a:cubicBezTo>
                  <a:cubicBezTo>
                    <a:pt x="12" y="74"/>
                    <a:pt x="0" y="83"/>
                    <a:pt x="0" y="93"/>
                  </a:cubicBezTo>
                  <a:cubicBezTo>
                    <a:pt x="0" y="103"/>
                    <a:pt x="12" y="112"/>
                    <a:pt x="32" y="118"/>
                  </a:cubicBezTo>
                  <a:cubicBezTo>
                    <a:pt x="23" y="136"/>
                    <a:pt x="20" y="151"/>
                    <a:pt x="27" y="158"/>
                  </a:cubicBezTo>
                  <a:cubicBezTo>
                    <a:pt x="35" y="165"/>
                    <a:pt x="50" y="163"/>
                    <a:pt x="68" y="154"/>
                  </a:cubicBezTo>
                  <a:cubicBezTo>
                    <a:pt x="74" y="173"/>
                    <a:pt x="83" y="185"/>
                    <a:pt x="93" y="185"/>
                  </a:cubicBezTo>
                  <a:cubicBezTo>
                    <a:pt x="103" y="185"/>
                    <a:pt x="112" y="173"/>
                    <a:pt x="118" y="154"/>
                  </a:cubicBezTo>
                  <a:cubicBezTo>
                    <a:pt x="136" y="163"/>
                    <a:pt x="151" y="165"/>
                    <a:pt x="159" y="158"/>
                  </a:cubicBezTo>
                  <a:cubicBezTo>
                    <a:pt x="166" y="151"/>
                    <a:pt x="163" y="136"/>
                    <a:pt x="154" y="118"/>
                  </a:cubicBezTo>
                  <a:cubicBezTo>
                    <a:pt x="174" y="112"/>
                    <a:pt x="186" y="103"/>
                    <a:pt x="186" y="93"/>
                  </a:cubicBezTo>
                  <a:close/>
                  <a:moveTo>
                    <a:pt x="9" y="93"/>
                  </a:moveTo>
                  <a:cubicBezTo>
                    <a:pt x="9" y="85"/>
                    <a:pt x="19" y="79"/>
                    <a:pt x="36" y="74"/>
                  </a:cubicBezTo>
                  <a:cubicBezTo>
                    <a:pt x="39" y="80"/>
                    <a:pt x="43" y="86"/>
                    <a:pt x="48" y="93"/>
                  </a:cubicBezTo>
                  <a:cubicBezTo>
                    <a:pt x="43" y="99"/>
                    <a:pt x="39" y="105"/>
                    <a:pt x="36" y="111"/>
                  </a:cubicBezTo>
                  <a:cubicBezTo>
                    <a:pt x="19" y="107"/>
                    <a:pt x="9" y="100"/>
                    <a:pt x="9" y="93"/>
                  </a:cubicBezTo>
                  <a:close/>
                  <a:moveTo>
                    <a:pt x="60" y="79"/>
                  </a:moveTo>
                  <a:cubicBezTo>
                    <a:pt x="58" y="81"/>
                    <a:pt x="55" y="84"/>
                    <a:pt x="53" y="86"/>
                  </a:cubicBezTo>
                  <a:cubicBezTo>
                    <a:pt x="50" y="81"/>
                    <a:pt x="46" y="77"/>
                    <a:pt x="44" y="72"/>
                  </a:cubicBezTo>
                  <a:cubicBezTo>
                    <a:pt x="49" y="71"/>
                    <a:pt x="54" y="70"/>
                    <a:pt x="60" y="69"/>
                  </a:cubicBezTo>
                  <a:cubicBezTo>
                    <a:pt x="60" y="72"/>
                    <a:pt x="60" y="76"/>
                    <a:pt x="60" y="79"/>
                  </a:cubicBezTo>
                  <a:close/>
                  <a:moveTo>
                    <a:pt x="60" y="116"/>
                  </a:moveTo>
                  <a:cubicBezTo>
                    <a:pt x="54" y="115"/>
                    <a:pt x="49" y="114"/>
                    <a:pt x="44" y="113"/>
                  </a:cubicBezTo>
                  <a:cubicBezTo>
                    <a:pt x="46" y="109"/>
                    <a:pt x="50" y="104"/>
                    <a:pt x="53" y="99"/>
                  </a:cubicBezTo>
                  <a:cubicBezTo>
                    <a:pt x="55" y="102"/>
                    <a:pt x="58" y="104"/>
                    <a:pt x="60" y="107"/>
                  </a:cubicBezTo>
                  <a:cubicBezTo>
                    <a:pt x="60" y="110"/>
                    <a:pt x="60" y="113"/>
                    <a:pt x="60" y="116"/>
                  </a:cubicBezTo>
                  <a:close/>
                  <a:moveTo>
                    <a:pt x="33" y="152"/>
                  </a:moveTo>
                  <a:cubicBezTo>
                    <a:pt x="28" y="147"/>
                    <a:pt x="31" y="135"/>
                    <a:pt x="39" y="120"/>
                  </a:cubicBezTo>
                  <a:cubicBezTo>
                    <a:pt x="46" y="122"/>
                    <a:pt x="53" y="123"/>
                    <a:pt x="61" y="124"/>
                  </a:cubicBezTo>
                  <a:cubicBezTo>
                    <a:pt x="62" y="132"/>
                    <a:pt x="64" y="140"/>
                    <a:pt x="66" y="146"/>
                  </a:cubicBezTo>
                  <a:cubicBezTo>
                    <a:pt x="51" y="155"/>
                    <a:pt x="39" y="158"/>
                    <a:pt x="33" y="152"/>
                  </a:cubicBezTo>
                  <a:close/>
                  <a:moveTo>
                    <a:pt x="61" y="61"/>
                  </a:moveTo>
                  <a:cubicBezTo>
                    <a:pt x="53" y="62"/>
                    <a:pt x="46" y="63"/>
                    <a:pt x="39" y="65"/>
                  </a:cubicBezTo>
                  <a:cubicBezTo>
                    <a:pt x="31" y="50"/>
                    <a:pt x="28" y="38"/>
                    <a:pt x="33" y="33"/>
                  </a:cubicBezTo>
                  <a:cubicBezTo>
                    <a:pt x="39" y="28"/>
                    <a:pt x="51" y="31"/>
                    <a:pt x="66" y="39"/>
                  </a:cubicBezTo>
                  <a:cubicBezTo>
                    <a:pt x="64" y="46"/>
                    <a:pt x="62" y="53"/>
                    <a:pt x="61" y="61"/>
                  </a:cubicBezTo>
                  <a:close/>
                  <a:moveTo>
                    <a:pt x="116" y="60"/>
                  </a:moveTo>
                  <a:cubicBezTo>
                    <a:pt x="113" y="60"/>
                    <a:pt x="110" y="60"/>
                    <a:pt x="107" y="59"/>
                  </a:cubicBezTo>
                  <a:cubicBezTo>
                    <a:pt x="104" y="57"/>
                    <a:pt x="102" y="55"/>
                    <a:pt x="100" y="53"/>
                  </a:cubicBezTo>
                  <a:cubicBezTo>
                    <a:pt x="104" y="49"/>
                    <a:pt x="109" y="46"/>
                    <a:pt x="114" y="43"/>
                  </a:cubicBezTo>
                  <a:cubicBezTo>
                    <a:pt x="115" y="48"/>
                    <a:pt x="116" y="54"/>
                    <a:pt x="116" y="60"/>
                  </a:cubicBezTo>
                  <a:close/>
                  <a:moveTo>
                    <a:pt x="93" y="8"/>
                  </a:moveTo>
                  <a:cubicBezTo>
                    <a:pt x="100" y="8"/>
                    <a:pt x="107" y="19"/>
                    <a:pt x="112" y="35"/>
                  </a:cubicBezTo>
                  <a:cubicBezTo>
                    <a:pt x="106" y="39"/>
                    <a:pt x="99" y="43"/>
                    <a:pt x="93" y="48"/>
                  </a:cubicBezTo>
                  <a:cubicBezTo>
                    <a:pt x="87" y="43"/>
                    <a:pt x="80" y="39"/>
                    <a:pt x="74" y="35"/>
                  </a:cubicBezTo>
                  <a:cubicBezTo>
                    <a:pt x="79" y="19"/>
                    <a:pt x="86" y="8"/>
                    <a:pt x="93" y="8"/>
                  </a:cubicBezTo>
                  <a:close/>
                  <a:moveTo>
                    <a:pt x="73" y="43"/>
                  </a:moveTo>
                  <a:cubicBezTo>
                    <a:pt x="77" y="46"/>
                    <a:pt x="82" y="49"/>
                    <a:pt x="86" y="53"/>
                  </a:cubicBezTo>
                  <a:cubicBezTo>
                    <a:pt x="84" y="55"/>
                    <a:pt x="82" y="57"/>
                    <a:pt x="79" y="59"/>
                  </a:cubicBezTo>
                  <a:cubicBezTo>
                    <a:pt x="76" y="60"/>
                    <a:pt x="73" y="60"/>
                    <a:pt x="70" y="60"/>
                  </a:cubicBezTo>
                  <a:cubicBezTo>
                    <a:pt x="70" y="54"/>
                    <a:pt x="71" y="48"/>
                    <a:pt x="73" y="43"/>
                  </a:cubicBezTo>
                  <a:close/>
                  <a:moveTo>
                    <a:pt x="70" y="125"/>
                  </a:moveTo>
                  <a:cubicBezTo>
                    <a:pt x="73" y="126"/>
                    <a:pt x="76" y="126"/>
                    <a:pt x="79" y="126"/>
                  </a:cubicBezTo>
                  <a:cubicBezTo>
                    <a:pt x="82" y="128"/>
                    <a:pt x="84" y="130"/>
                    <a:pt x="86" y="132"/>
                  </a:cubicBezTo>
                  <a:cubicBezTo>
                    <a:pt x="82" y="136"/>
                    <a:pt x="77" y="139"/>
                    <a:pt x="73" y="142"/>
                  </a:cubicBezTo>
                  <a:cubicBezTo>
                    <a:pt x="71" y="137"/>
                    <a:pt x="70" y="131"/>
                    <a:pt x="70" y="125"/>
                  </a:cubicBezTo>
                  <a:close/>
                  <a:moveTo>
                    <a:pt x="93" y="177"/>
                  </a:moveTo>
                  <a:cubicBezTo>
                    <a:pt x="86" y="177"/>
                    <a:pt x="79" y="167"/>
                    <a:pt x="74" y="150"/>
                  </a:cubicBezTo>
                  <a:cubicBezTo>
                    <a:pt x="80" y="147"/>
                    <a:pt x="87" y="142"/>
                    <a:pt x="93" y="137"/>
                  </a:cubicBezTo>
                  <a:cubicBezTo>
                    <a:pt x="99" y="142"/>
                    <a:pt x="106" y="147"/>
                    <a:pt x="112" y="150"/>
                  </a:cubicBezTo>
                  <a:cubicBezTo>
                    <a:pt x="107" y="167"/>
                    <a:pt x="100" y="177"/>
                    <a:pt x="93" y="177"/>
                  </a:cubicBezTo>
                  <a:close/>
                  <a:moveTo>
                    <a:pt x="114" y="142"/>
                  </a:moveTo>
                  <a:cubicBezTo>
                    <a:pt x="109" y="139"/>
                    <a:pt x="104" y="136"/>
                    <a:pt x="100" y="132"/>
                  </a:cubicBezTo>
                  <a:cubicBezTo>
                    <a:pt x="102" y="130"/>
                    <a:pt x="104" y="128"/>
                    <a:pt x="107" y="126"/>
                  </a:cubicBezTo>
                  <a:cubicBezTo>
                    <a:pt x="110" y="126"/>
                    <a:pt x="113" y="126"/>
                    <a:pt x="116" y="125"/>
                  </a:cubicBezTo>
                  <a:cubicBezTo>
                    <a:pt x="116" y="131"/>
                    <a:pt x="115" y="137"/>
                    <a:pt x="114" y="142"/>
                  </a:cubicBezTo>
                  <a:close/>
                  <a:moveTo>
                    <a:pt x="118" y="103"/>
                  </a:moveTo>
                  <a:cubicBezTo>
                    <a:pt x="116" y="106"/>
                    <a:pt x="113" y="108"/>
                    <a:pt x="111" y="111"/>
                  </a:cubicBezTo>
                  <a:cubicBezTo>
                    <a:pt x="108" y="113"/>
                    <a:pt x="106" y="115"/>
                    <a:pt x="103" y="118"/>
                  </a:cubicBezTo>
                  <a:cubicBezTo>
                    <a:pt x="100" y="118"/>
                    <a:pt x="97" y="118"/>
                    <a:pt x="93" y="118"/>
                  </a:cubicBezTo>
                  <a:cubicBezTo>
                    <a:pt x="89" y="118"/>
                    <a:pt x="86" y="118"/>
                    <a:pt x="83" y="118"/>
                  </a:cubicBezTo>
                  <a:cubicBezTo>
                    <a:pt x="80" y="115"/>
                    <a:pt x="78" y="113"/>
                    <a:pt x="75" y="111"/>
                  </a:cubicBezTo>
                  <a:cubicBezTo>
                    <a:pt x="73" y="108"/>
                    <a:pt x="70" y="106"/>
                    <a:pt x="68" y="103"/>
                  </a:cubicBezTo>
                  <a:cubicBezTo>
                    <a:pt x="68" y="100"/>
                    <a:pt x="68" y="96"/>
                    <a:pt x="68" y="93"/>
                  </a:cubicBezTo>
                  <a:cubicBezTo>
                    <a:pt x="68" y="89"/>
                    <a:pt x="68" y="86"/>
                    <a:pt x="68" y="82"/>
                  </a:cubicBezTo>
                  <a:cubicBezTo>
                    <a:pt x="70" y="80"/>
                    <a:pt x="73" y="77"/>
                    <a:pt x="75" y="75"/>
                  </a:cubicBezTo>
                  <a:cubicBezTo>
                    <a:pt x="78" y="72"/>
                    <a:pt x="80" y="70"/>
                    <a:pt x="83" y="68"/>
                  </a:cubicBezTo>
                  <a:cubicBezTo>
                    <a:pt x="86" y="67"/>
                    <a:pt x="89" y="67"/>
                    <a:pt x="93" y="67"/>
                  </a:cubicBezTo>
                  <a:cubicBezTo>
                    <a:pt x="97" y="67"/>
                    <a:pt x="100" y="67"/>
                    <a:pt x="103" y="68"/>
                  </a:cubicBezTo>
                  <a:cubicBezTo>
                    <a:pt x="106" y="70"/>
                    <a:pt x="108" y="72"/>
                    <a:pt x="111" y="75"/>
                  </a:cubicBezTo>
                  <a:cubicBezTo>
                    <a:pt x="113" y="77"/>
                    <a:pt x="116" y="80"/>
                    <a:pt x="118" y="82"/>
                  </a:cubicBezTo>
                  <a:cubicBezTo>
                    <a:pt x="118" y="86"/>
                    <a:pt x="118" y="89"/>
                    <a:pt x="118" y="93"/>
                  </a:cubicBezTo>
                  <a:cubicBezTo>
                    <a:pt x="118" y="96"/>
                    <a:pt x="118" y="100"/>
                    <a:pt x="118" y="103"/>
                  </a:cubicBezTo>
                  <a:close/>
                  <a:moveTo>
                    <a:pt x="153" y="33"/>
                  </a:moveTo>
                  <a:cubicBezTo>
                    <a:pt x="158" y="38"/>
                    <a:pt x="155" y="50"/>
                    <a:pt x="147" y="65"/>
                  </a:cubicBezTo>
                  <a:cubicBezTo>
                    <a:pt x="140" y="63"/>
                    <a:pt x="133" y="62"/>
                    <a:pt x="125" y="61"/>
                  </a:cubicBezTo>
                  <a:cubicBezTo>
                    <a:pt x="124" y="53"/>
                    <a:pt x="122" y="46"/>
                    <a:pt x="120" y="39"/>
                  </a:cubicBezTo>
                  <a:cubicBezTo>
                    <a:pt x="135" y="31"/>
                    <a:pt x="147" y="28"/>
                    <a:pt x="153" y="33"/>
                  </a:cubicBezTo>
                  <a:close/>
                  <a:moveTo>
                    <a:pt x="133" y="86"/>
                  </a:moveTo>
                  <a:cubicBezTo>
                    <a:pt x="131" y="84"/>
                    <a:pt x="128" y="81"/>
                    <a:pt x="126" y="79"/>
                  </a:cubicBezTo>
                  <a:cubicBezTo>
                    <a:pt x="126" y="76"/>
                    <a:pt x="126" y="72"/>
                    <a:pt x="126" y="69"/>
                  </a:cubicBezTo>
                  <a:cubicBezTo>
                    <a:pt x="132" y="70"/>
                    <a:pt x="137" y="71"/>
                    <a:pt x="142" y="72"/>
                  </a:cubicBezTo>
                  <a:cubicBezTo>
                    <a:pt x="140" y="77"/>
                    <a:pt x="136" y="81"/>
                    <a:pt x="133" y="86"/>
                  </a:cubicBezTo>
                  <a:close/>
                  <a:moveTo>
                    <a:pt x="133" y="99"/>
                  </a:moveTo>
                  <a:cubicBezTo>
                    <a:pt x="136" y="104"/>
                    <a:pt x="140" y="109"/>
                    <a:pt x="142" y="113"/>
                  </a:cubicBezTo>
                  <a:cubicBezTo>
                    <a:pt x="137" y="114"/>
                    <a:pt x="132" y="115"/>
                    <a:pt x="126" y="116"/>
                  </a:cubicBezTo>
                  <a:cubicBezTo>
                    <a:pt x="126" y="113"/>
                    <a:pt x="126" y="110"/>
                    <a:pt x="126" y="107"/>
                  </a:cubicBezTo>
                  <a:cubicBezTo>
                    <a:pt x="129" y="104"/>
                    <a:pt x="131" y="102"/>
                    <a:pt x="133" y="99"/>
                  </a:cubicBezTo>
                  <a:close/>
                  <a:moveTo>
                    <a:pt x="153" y="152"/>
                  </a:moveTo>
                  <a:cubicBezTo>
                    <a:pt x="147" y="158"/>
                    <a:pt x="135" y="155"/>
                    <a:pt x="120" y="146"/>
                  </a:cubicBezTo>
                  <a:cubicBezTo>
                    <a:pt x="122" y="140"/>
                    <a:pt x="124" y="132"/>
                    <a:pt x="125" y="124"/>
                  </a:cubicBezTo>
                  <a:cubicBezTo>
                    <a:pt x="133" y="123"/>
                    <a:pt x="140" y="122"/>
                    <a:pt x="147" y="120"/>
                  </a:cubicBezTo>
                  <a:cubicBezTo>
                    <a:pt x="155" y="135"/>
                    <a:pt x="158" y="147"/>
                    <a:pt x="153" y="152"/>
                  </a:cubicBezTo>
                  <a:close/>
                  <a:moveTo>
                    <a:pt x="150" y="111"/>
                  </a:moveTo>
                  <a:cubicBezTo>
                    <a:pt x="147" y="105"/>
                    <a:pt x="143" y="99"/>
                    <a:pt x="138" y="93"/>
                  </a:cubicBezTo>
                  <a:cubicBezTo>
                    <a:pt x="143" y="86"/>
                    <a:pt x="147" y="80"/>
                    <a:pt x="150" y="74"/>
                  </a:cubicBezTo>
                  <a:cubicBezTo>
                    <a:pt x="167" y="79"/>
                    <a:pt x="177" y="85"/>
                    <a:pt x="177" y="93"/>
                  </a:cubicBezTo>
                  <a:cubicBezTo>
                    <a:pt x="177" y="100"/>
                    <a:pt x="167" y="107"/>
                    <a:pt x="150" y="111"/>
                  </a:cubicBezTo>
                  <a:close/>
                </a:path>
              </a:pathLst>
            </a:custGeom>
            <a:solidFill>
              <a:schemeClr val="bg1"/>
            </a:solidFill>
            <a:ln>
              <a:noFill/>
            </a:ln>
          </p:spPr>
          <p:txBody>
            <a:bodyPr anchor="ctr"/>
            <a:lstStyle/>
            <a:p>
              <a:pPr algn="ctr"/>
              <a:endParaRPr/>
            </a:p>
          </p:txBody>
        </p:sp>
      </p:grpSp>
      <p:sp>
        <p:nvSpPr>
          <p:cNvPr id="71" name="矩形 70"/>
          <p:cNvSpPr/>
          <p:nvPr/>
        </p:nvSpPr>
        <p:spPr>
          <a:xfrm>
            <a:off x="2506595" y="1892091"/>
            <a:ext cx="8236949" cy="920573"/>
          </a:xfrm>
          <a:prstGeom prst="rect">
            <a:avLst/>
          </a:prstGeom>
        </p:spPr>
        <p:txBody>
          <a:bodyPr wrap="square">
            <a:spAutoFit/>
            <a:scene3d>
              <a:camera prst="orthographicFront"/>
              <a:lightRig rig="threePt" dir="t"/>
            </a:scene3d>
            <a:sp3d contourW="12700"/>
          </a:bodyPr>
          <a:lstStyle/>
          <a:p>
            <a:pPr>
              <a:lnSpc>
                <a:spcPct val="150000"/>
              </a:lnSpc>
            </a:pPr>
            <a:r>
              <a:rPr lang="zh-CN" altLang="en-US" sz="2000" b="1" dirty="0" smtClean="0">
                <a:latin typeface="+mn-ea"/>
              </a:rPr>
              <a:t>阈下</a:t>
            </a:r>
            <a:r>
              <a:rPr lang="zh-CN" altLang="en-US" b="1" dirty="0">
                <a:latin typeface="+mn-ea"/>
              </a:rPr>
              <a:t>刺激</a:t>
            </a:r>
            <a:r>
              <a:rPr lang="zh-CN" altLang="en-US" b="1" dirty="0" smtClean="0">
                <a:latin typeface="+mn-ea"/>
              </a:rPr>
              <a:t>：</a:t>
            </a:r>
            <a:r>
              <a:rPr lang="zh-CN" altLang="en-US" dirty="0" smtClean="0">
                <a:latin typeface="+mn-ea"/>
              </a:rPr>
              <a:t>刺激</a:t>
            </a:r>
            <a:r>
              <a:rPr lang="zh-CN" altLang="en-US" dirty="0">
                <a:latin typeface="+mn-ea"/>
              </a:rPr>
              <a:t>对感受器来说，有一个可觉水平，即极限水平或阈限水平。超过该水平是阈上刺激，低于该水平是阈下刺激。</a:t>
            </a:r>
            <a:endParaRPr lang="en-US" altLang="zh-CN" dirty="0">
              <a:latin typeface="+mn-ea"/>
            </a:endParaRPr>
          </a:p>
        </p:txBody>
      </p:sp>
      <p:sp>
        <p:nvSpPr>
          <p:cNvPr id="77" name="矩形 76"/>
          <p:cNvSpPr/>
          <p:nvPr/>
        </p:nvSpPr>
        <p:spPr>
          <a:xfrm>
            <a:off x="2512939" y="3408471"/>
            <a:ext cx="6792143" cy="1289456"/>
          </a:xfrm>
          <a:prstGeom prst="rect">
            <a:avLst/>
          </a:prstGeom>
        </p:spPr>
        <p:txBody>
          <a:bodyPr wrap="square">
            <a:spAutoFit/>
            <a:scene3d>
              <a:camera prst="orthographicFront"/>
              <a:lightRig rig="threePt" dir="t"/>
            </a:scene3d>
            <a:sp3d contourW="12700"/>
          </a:bodyPr>
          <a:lstStyle/>
          <a:p>
            <a:pPr>
              <a:lnSpc>
                <a:spcPct val="150000"/>
              </a:lnSpc>
            </a:pPr>
            <a:r>
              <a:rPr lang="zh-CN" altLang="en-US" b="1" dirty="0"/>
              <a:t>启动效应</a:t>
            </a:r>
            <a:r>
              <a:rPr lang="zh-CN" altLang="en-US" dirty="0"/>
              <a:t>：指由于之前受某一刺激的影响而使得之后对同一刺激的知觉和加工变得容易的心理现象。有研究者认为，这是内隐记忆的体现。</a:t>
            </a:r>
            <a:endParaRPr lang="en-US" altLang="zh-CN" dirty="0"/>
          </a:p>
        </p:txBody>
      </p:sp>
      <p:pic>
        <p:nvPicPr>
          <p:cNvPr id="79" name="图片 78"/>
          <p:cNvPicPr>
            <a:picLocks noChangeAspect="1"/>
          </p:cNvPicPr>
          <p:nvPr/>
        </p:nvPicPr>
        <p:blipFill>
          <a:blip r:embed="rId3"/>
          <a:stretch>
            <a:fillRect/>
          </a:stretch>
        </p:blipFill>
        <p:spPr>
          <a:xfrm rot="16200000">
            <a:off x="145169" y="-145167"/>
            <a:ext cx="1268414" cy="1558750"/>
          </a:xfrm>
          <a:prstGeom prst="rect">
            <a:avLst/>
          </a:prstGeom>
        </p:spPr>
      </p:pic>
      <p:grpSp>
        <p:nvGrpSpPr>
          <p:cNvPr id="80" name="组合 79"/>
          <p:cNvGrpSpPr/>
          <p:nvPr/>
        </p:nvGrpSpPr>
        <p:grpSpPr>
          <a:xfrm>
            <a:off x="1785305" y="394109"/>
            <a:ext cx="4440139" cy="712314"/>
            <a:chOff x="1451102" y="1713400"/>
            <a:chExt cx="4440139" cy="712314"/>
          </a:xfrm>
        </p:grpSpPr>
        <p:grpSp>
          <p:nvGrpSpPr>
            <p:cNvPr id="81" name="组合 80"/>
            <p:cNvGrpSpPr/>
            <p:nvPr/>
          </p:nvGrpSpPr>
          <p:grpSpPr>
            <a:xfrm>
              <a:off x="1451102" y="1713400"/>
              <a:ext cx="2639436" cy="535920"/>
              <a:chOff x="5906988" y="1931114"/>
              <a:chExt cx="2639436" cy="535920"/>
            </a:xfrm>
          </p:grpSpPr>
          <p:sp>
            <p:nvSpPr>
              <p:cNvPr id="83" name="矩形 82"/>
              <p:cNvSpPr/>
              <p:nvPr/>
            </p:nvSpPr>
            <p:spPr>
              <a:xfrm>
                <a:off x="6925467" y="1931114"/>
                <a:ext cx="1620957"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chemeClr val="accent6"/>
                    </a:solidFill>
                  </a:rPr>
                  <a:t>相关概念</a:t>
                </a:r>
              </a:p>
            </p:txBody>
          </p:sp>
          <p:sp>
            <p:nvSpPr>
              <p:cNvPr id="84" name="矩形 8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a:solidFill>
                      <a:schemeClr val="accent6"/>
                    </a:solidFill>
                  </a:rPr>
                  <a:t>01.</a:t>
                </a:r>
                <a:endParaRPr lang="zh-CN" altLang="en-US" sz="2800" b="1" dirty="0">
                  <a:solidFill>
                    <a:schemeClr val="accent6"/>
                  </a:solidFill>
                </a:endParaRPr>
              </a:p>
            </p:txBody>
          </p:sp>
        </p:grpSp>
        <p:sp>
          <p:nvSpPr>
            <p:cNvPr id="82" name="文本框 81"/>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smtClean="0">
                  <a:solidFill>
                    <a:schemeClr val="bg1">
                      <a:lumMod val="50000"/>
                    </a:schemeClr>
                  </a:solidFill>
                  <a:latin typeface="+mj-ea"/>
                  <a:ea typeface="+mj-ea"/>
                </a:rPr>
                <a:t>Relevant concepts </a:t>
              </a:r>
              <a:endParaRPr lang="en-US" altLang="zh-CN" sz="1050" dirty="0">
                <a:solidFill>
                  <a:schemeClr val="bg1">
                    <a:lumMod val="50000"/>
                  </a:schemeClr>
                </a:solidFill>
                <a:latin typeface="+mj-ea"/>
                <a:ea typeface="+mj-ea"/>
              </a:endParaRPr>
            </a:p>
          </p:txBody>
        </p:sp>
      </p:grpSp>
      <p:grpSp>
        <p:nvGrpSpPr>
          <p:cNvPr id="3" name="组合 2"/>
          <p:cNvGrpSpPr/>
          <p:nvPr/>
        </p:nvGrpSpPr>
        <p:grpSpPr>
          <a:xfrm>
            <a:off x="1476015" y="3563407"/>
            <a:ext cx="680202" cy="680202"/>
            <a:chOff x="7231482" y="2093371"/>
            <a:chExt cx="680202" cy="680202"/>
          </a:xfrm>
        </p:grpSpPr>
        <p:sp>
          <p:nvSpPr>
            <p:cNvPr id="39" name="Oval 26"/>
            <p:cNvSpPr>
              <a:spLocks noChangeAspect="1"/>
            </p:cNvSpPr>
            <p:nvPr/>
          </p:nvSpPr>
          <p:spPr>
            <a:xfrm>
              <a:off x="7231482" y="2093371"/>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8" name="Freeform: Shape 33">
              <a:extLst>
                <a:ext uri="{FF2B5EF4-FFF2-40B4-BE49-F238E27FC236}">
                  <a16:creationId xmlns:a16="http://schemas.microsoft.com/office/drawing/2014/main" xmlns="" id="{1C64C3C7-3565-470D-B125-74EA26D8DB5F}"/>
                </a:ext>
              </a:extLst>
            </p:cNvPr>
            <p:cNvSpPr>
              <a:spLocks/>
            </p:cNvSpPr>
            <p:nvPr/>
          </p:nvSpPr>
          <p:spPr bwMode="auto">
            <a:xfrm>
              <a:off x="7430596" y="2322735"/>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p>
          </p:txBody>
        </p:sp>
      </p:grpSp>
      <p:grpSp>
        <p:nvGrpSpPr>
          <p:cNvPr id="35" name="组合 34"/>
          <p:cNvGrpSpPr/>
          <p:nvPr/>
        </p:nvGrpSpPr>
        <p:grpSpPr>
          <a:xfrm>
            <a:off x="1487428" y="5006710"/>
            <a:ext cx="680202" cy="680202"/>
            <a:chOff x="7231482" y="2093371"/>
            <a:chExt cx="680202" cy="680202"/>
          </a:xfrm>
        </p:grpSpPr>
        <p:sp>
          <p:nvSpPr>
            <p:cNvPr id="36" name="Oval 26"/>
            <p:cNvSpPr>
              <a:spLocks noChangeAspect="1"/>
            </p:cNvSpPr>
            <p:nvPr/>
          </p:nvSpPr>
          <p:spPr>
            <a:xfrm>
              <a:off x="7231482" y="2093371"/>
              <a:ext cx="680202" cy="680202"/>
            </a:xfrm>
            <a:prstGeom prst="ellipse">
              <a:avLst/>
            </a:prstGeom>
            <a:solidFill>
              <a:schemeClr val="accent3"/>
            </a:solidFill>
            <a:ln w="12700">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7" name="Freeform: Shape 33">
              <a:extLst>
                <a:ext uri="{FF2B5EF4-FFF2-40B4-BE49-F238E27FC236}">
                  <a16:creationId xmlns:a16="http://schemas.microsoft.com/office/drawing/2014/main" xmlns="" id="{1C64C3C7-3565-470D-B125-74EA26D8DB5F}"/>
                </a:ext>
              </a:extLst>
            </p:cNvPr>
            <p:cNvSpPr>
              <a:spLocks/>
            </p:cNvSpPr>
            <p:nvPr/>
          </p:nvSpPr>
          <p:spPr bwMode="auto">
            <a:xfrm>
              <a:off x="7430596" y="2322735"/>
              <a:ext cx="300828" cy="247268"/>
            </a:xfrm>
            <a:custGeom>
              <a:avLst/>
              <a:gdLst>
                <a:gd name="T0" fmla="*/ 17 w 185"/>
                <a:gd name="T1" fmla="*/ 109 h 152"/>
                <a:gd name="T2" fmla="*/ 25 w 185"/>
                <a:gd name="T3" fmla="*/ 109 h 152"/>
                <a:gd name="T4" fmla="*/ 46 w 185"/>
                <a:gd name="T5" fmla="*/ 88 h 152"/>
                <a:gd name="T6" fmla="*/ 181 w 185"/>
                <a:gd name="T7" fmla="*/ 91 h 152"/>
                <a:gd name="T8" fmla="*/ 150 w 185"/>
                <a:gd name="T9" fmla="*/ 17 h 152"/>
                <a:gd name="T10" fmla="*/ 101 w 185"/>
                <a:gd name="T11" fmla="*/ 25 h 152"/>
                <a:gd name="T12" fmla="*/ 59 w 185"/>
                <a:gd name="T13" fmla="*/ 0 h 152"/>
                <a:gd name="T14" fmla="*/ 35 w 185"/>
                <a:gd name="T15" fmla="*/ 17 h 152"/>
                <a:gd name="T16" fmla="*/ 0 w 185"/>
                <a:gd name="T17" fmla="*/ 109 h 152"/>
                <a:gd name="T18" fmla="*/ 83 w 185"/>
                <a:gd name="T19" fmla="*/ 118 h 152"/>
                <a:gd name="T20" fmla="*/ 143 w 185"/>
                <a:gd name="T21" fmla="*/ 152 h 152"/>
                <a:gd name="T22" fmla="*/ 181 w 185"/>
                <a:gd name="T23" fmla="*/ 91 h 152"/>
                <a:gd name="T24" fmla="*/ 8 w 185"/>
                <a:gd name="T25" fmla="*/ 109 h 152"/>
                <a:gd name="T26" fmla="*/ 76 w 185"/>
                <a:gd name="T27" fmla="*/ 109 h 152"/>
                <a:gd name="T28" fmla="*/ 76 w 185"/>
                <a:gd name="T29" fmla="*/ 84 h 152"/>
                <a:gd name="T30" fmla="*/ 21 w 185"/>
                <a:gd name="T31" fmla="*/ 73 h 152"/>
                <a:gd name="T32" fmla="*/ 44 w 185"/>
                <a:gd name="T33" fmla="*/ 18 h 152"/>
                <a:gd name="T34" fmla="*/ 76 w 185"/>
                <a:gd name="T35" fmla="*/ 24 h 152"/>
                <a:gd name="T36" fmla="*/ 76 w 185"/>
                <a:gd name="T37" fmla="*/ 84 h 152"/>
                <a:gd name="T38" fmla="*/ 84 w 185"/>
                <a:gd name="T39" fmla="*/ 109 h 152"/>
                <a:gd name="T40" fmla="*/ 101 w 185"/>
                <a:gd name="T41" fmla="*/ 101 h 152"/>
                <a:gd name="T42" fmla="*/ 101 w 185"/>
                <a:gd name="T43" fmla="*/ 93 h 152"/>
                <a:gd name="T44" fmla="*/ 84 w 185"/>
                <a:gd name="T45" fmla="*/ 33 h 152"/>
                <a:gd name="T46" fmla="*/ 101 w 185"/>
                <a:gd name="T47" fmla="*/ 93 h 152"/>
                <a:gd name="T48" fmla="*/ 110 w 185"/>
                <a:gd name="T49" fmla="*/ 24 h 152"/>
                <a:gd name="T50" fmla="*/ 142 w 185"/>
                <a:gd name="T51" fmla="*/ 18 h 152"/>
                <a:gd name="T52" fmla="*/ 164 w 185"/>
                <a:gd name="T53" fmla="*/ 73 h 152"/>
                <a:gd name="T54" fmla="*/ 109 w 185"/>
                <a:gd name="T55" fmla="*/ 84 h 152"/>
                <a:gd name="T56" fmla="*/ 143 w 185"/>
                <a:gd name="T57" fmla="*/ 143 h 152"/>
                <a:gd name="T58" fmla="*/ 143 w 185"/>
                <a:gd name="T59" fmla="*/ 76 h 152"/>
                <a:gd name="T60" fmla="*/ 143 w 185"/>
                <a:gd name="T61" fmla="*/ 143 h 152"/>
                <a:gd name="T62" fmla="*/ 118 w 185"/>
                <a:gd name="T63" fmla="*/ 109 h 152"/>
                <a:gd name="T64" fmla="*/ 126 w 185"/>
                <a:gd name="T65" fmla="*/ 109 h 152"/>
                <a:gd name="T66" fmla="*/ 147 w 185"/>
                <a:gd name="T67" fmla="*/ 88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5" h="152">
                  <a:moveTo>
                    <a:pt x="42" y="84"/>
                  </a:moveTo>
                  <a:cubicBezTo>
                    <a:pt x="28" y="84"/>
                    <a:pt x="17" y="95"/>
                    <a:pt x="17" y="109"/>
                  </a:cubicBezTo>
                  <a:cubicBezTo>
                    <a:pt x="17" y="112"/>
                    <a:pt x="19" y="114"/>
                    <a:pt x="21" y="114"/>
                  </a:cubicBezTo>
                  <a:cubicBezTo>
                    <a:pt x="23" y="114"/>
                    <a:pt x="25" y="112"/>
                    <a:pt x="25" y="109"/>
                  </a:cubicBezTo>
                  <a:cubicBezTo>
                    <a:pt x="25" y="100"/>
                    <a:pt x="33" y="93"/>
                    <a:pt x="42" y="93"/>
                  </a:cubicBezTo>
                  <a:cubicBezTo>
                    <a:pt x="44" y="93"/>
                    <a:pt x="46" y="91"/>
                    <a:pt x="46" y="88"/>
                  </a:cubicBezTo>
                  <a:cubicBezTo>
                    <a:pt x="46" y="86"/>
                    <a:pt x="44" y="84"/>
                    <a:pt x="42" y="84"/>
                  </a:cubicBezTo>
                  <a:close/>
                  <a:moveTo>
                    <a:pt x="181" y="91"/>
                  </a:moveTo>
                  <a:cubicBezTo>
                    <a:pt x="150" y="17"/>
                    <a:pt x="150" y="17"/>
                    <a:pt x="150" y="17"/>
                  </a:cubicBezTo>
                  <a:cubicBezTo>
                    <a:pt x="150" y="17"/>
                    <a:pt x="150" y="17"/>
                    <a:pt x="150" y="17"/>
                  </a:cubicBezTo>
                  <a:cubicBezTo>
                    <a:pt x="147" y="7"/>
                    <a:pt x="137" y="0"/>
                    <a:pt x="126" y="0"/>
                  </a:cubicBezTo>
                  <a:cubicBezTo>
                    <a:pt x="112" y="0"/>
                    <a:pt x="101" y="11"/>
                    <a:pt x="101" y="25"/>
                  </a:cubicBezTo>
                  <a:cubicBezTo>
                    <a:pt x="84" y="25"/>
                    <a:pt x="84" y="25"/>
                    <a:pt x="84" y="25"/>
                  </a:cubicBezTo>
                  <a:cubicBezTo>
                    <a:pt x="84" y="11"/>
                    <a:pt x="73" y="0"/>
                    <a:pt x="59" y="0"/>
                  </a:cubicBezTo>
                  <a:cubicBezTo>
                    <a:pt x="48" y="0"/>
                    <a:pt x="39" y="7"/>
                    <a:pt x="35" y="17"/>
                  </a:cubicBezTo>
                  <a:cubicBezTo>
                    <a:pt x="35" y="17"/>
                    <a:pt x="35" y="17"/>
                    <a:pt x="35" y="17"/>
                  </a:cubicBezTo>
                  <a:cubicBezTo>
                    <a:pt x="4" y="91"/>
                    <a:pt x="4" y="91"/>
                    <a:pt x="4" y="91"/>
                  </a:cubicBezTo>
                  <a:cubicBezTo>
                    <a:pt x="1" y="97"/>
                    <a:pt x="0" y="103"/>
                    <a:pt x="0" y="109"/>
                  </a:cubicBezTo>
                  <a:cubicBezTo>
                    <a:pt x="0" y="133"/>
                    <a:pt x="19" y="152"/>
                    <a:pt x="42" y="152"/>
                  </a:cubicBezTo>
                  <a:cubicBezTo>
                    <a:pt x="62" y="152"/>
                    <a:pt x="79" y="137"/>
                    <a:pt x="83" y="118"/>
                  </a:cubicBezTo>
                  <a:cubicBezTo>
                    <a:pt x="102" y="118"/>
                    <a:pt x="102" y="118"/>
                    <a:pt x="102" y="118"/>
                  </a:cubicBezTo>
                  <a:cubicBezTo>
                    <a:pt x="106" y="137"/>
                    <a:pt x="123" y="152"/>
                    <a:pt x="143" y="152"/>
                  </a:cubicBezTo>
                  <a:cubicBezTo>
                    <a:pt x="167" y="152"/>
                    <a:pt x="185" y="133"/>
                    <a:pt x="185" y="109"/>
                  </a:cubicBezTo>
                  <a:cubicBezTo>
                    <a:pt x="185" y="103"/>
                    <a:pt x="184" y="97"/>
                    <a:pt x="181" y="91"/>
                  </a:cubicBezTo>
                  <a:close/>
                  <a:moveTo>
                    <a:pt x="42" y="143"/>
                  </a:moveTo>
                  <a:cubicBezTo>
                    <a:pt x="23" y="143"/>
                    <a:pt x="8" y="128"/>
                    <a:pt x="8" y="109"/>
                  </a:cubicBezTo>
                  <a:cubicBezTo>
                    <a:pt x="8" y="91"/>
                    <a:pt x="23" y="76"/>
                    <a:pt x="42" y="76"/>
                  </a:cubicBezTo>
                  <a:cubicBezTo>
                    <a:pt x="61" y="76"/>
                    <a:pt x="76" y="91"/>
                    <a:pt x="76" y="109"/>
                  </a:cubicBezTo>
                  <a:cubicBezTo>
                    <a:pt x="76" y="128"/>
                    <a:pt x="61" y="143"/>
                    <a:pt x="42" y="143"/>
                  </a:cubicBezTo>
                  <a:close/>
                  <a:moveTo>
                    <a:pt x="76" y="84"/>
                  </a:moveTo>
                  <a:cubicBezTo>
                    <a:pt x="68" y="74"/>
                    <a:pt x="56" y="67"/>
                    <a:pt x="42" y="67"/>
                  </a:cubicBezTo>
                  <a:cubicBezTo>
                    <a:pt x="34" y="67"/>
                    <a:pt x="27" y="69"/>
                    <a:pt x="21" y="73"/>
                  </a:cubicBezTo>
                  <a:cubicBezTo>
                    <a:pt x="44" y="18"/>
                    <a:pt x="44" y="18"/>
                    <a:pt x="44" y="18"/>
                  </a:cubicBezTo>
                  <a:cubicBezTo>
                    <a:pt x="44" y="18"/>
                    <a:pt x="44" y="18"/>
                    <a:pt x="44" y="18"/>
                  </a:cubicBezTo>
                  <a:cubicBezTo>
                    <a:pt x="46" y="12"/>
                    <a:pt x="52" y="8"/>
                    <a:pt x="59" y="8"/>
                  </a:cubicBezTo>
                  <a:cubicBezTo>
                    <a:pt x="68" y="8"/>
                    <a:pt x="75" y="15"/>
                    <a:pt x="76" y="24"/>
                  </a:cubicBezTo>
                  <a:cubicBezTo>
                    <a:pt x="76" y="24"/>
                    <a:pt x="76" y="24"/>
                    <a:pt x="76" y="24"/>
                  </a:cubicBezTo>
                  <a:lnTo>
                    <a:pt x="76" y="84"/>
                  </a:lnTo>
                  <a:close/>
                  <a:moveTo>
                    <a:pt x="101" y="109"/>
                  </a:moveTo>
                  <a:cubicBezTo>
                    <a:pt x="84" y="109"/>
                    <a:pt x="84" y="109"/>
                    <a:pt x="84" y="109"/>
                  </a:cubicBezTo>
                  <a:cubicBezTo>
                    <a:pt x="84" y="101"/>
                    <a:pt x="84" y="101"/>
                    <a:pt x="84" y="101"/>
                  </a:cubicBezTo>
                  <a:cubicBezTo>
                    <a:pt x="101" y="101"/>
                    <a:pt x="101" y="101"/>
                    <a:pt x="101" y="101"/>
                  </a:cubicBezTo>
                  <a:lnTo>
                    <a:pt x="101" y="109"/>
                  </a:lnTo>
                  <a:close/>
                  <a:moveTo>
                    <a:pt x="101" y="93"/>
                  </a:moveTo>
                  <a:cubicBezTo>
                    <a:pt x="84" y="93"/>
                    <a:pt x="84" y="93"/>
                    <a:pt x="84" y="93"/>
                  </a:cubicBezTo>
                  <a:cubicBezTo>
                    <a:pt x="84" y="33"/>
                    <a:pt x="84" y="33"/>
                    <a:pt x="84" y="33"/>
                  </a:cubicBezTo>
                  <a:cubicBezTo>
                    <a:pt x="101" y="33"/>
                    <a:pt x="101" y="33"/>
                    <a:pt x="101" y="33"/>
                  </a:cubicBezTo>
                  <a:lnTo>
                    <a:pt x="101" y="93"/>
                  </a:lnTo>
                  <a:close/>
                  <a:moveTo>
                    <a:pt x="109" y="24"/>
                  </a:moveTo>
                  <a:cubicBezTo>
                    <a:pt x="110" y="24"/>
                    <a:pt x="110" y="24"/>
                    <a:pt x="110" y="24"/>
                  </a:cubicBezTo>
                  <a:cubicBezTo>
                    <a:pt x="110" y="15"/>
                    <a:pt x="118" y="8"/>
                    <a:pt x="126" y="8"/>
                  </a:cubicBezTo>
                  <a:cubicBezTo>
                    <a:pt x="133" y="8"/>
                    <a:pt x="139" y="12"/>
                    <a:pt x="142" y="18"/>
                  </a:cubicBezTo>
                  <a:cubicBezTo>
                    <a:pt x="142" y="18"/>
                    <a:pt x="142" y="18"/>
                    <a:pt x="142" y="18"/>
                  </a:cubicBezTo>
                  <a:cubicBezTo>
                    <a:pt x="164" y="73"/>
                    <a:pt x="164" y="73"/>
                    <a:pt x="164" y="73"/>
                  </a:cubicBezTo>
                  <a:cubicBezTo>
                    <a:pt x="158" y="69"/>
                    <a:pt x="151" y="67"/>
                    <a:pt x="143" y="67"/>
                  </a:cubicBezTo>
                  <a:cubicBezTo>
                    <a:pt x="129" y="67"/>
                    <a:pt x="117" y="74"/>
                    <a:pt x="109" y="84"/>
                  </a:cubicBezTo>
                  <a:lnTo>
                    <a:pt x="109" y="24"/>
                  </a:lnTo>
                  <a:close/>
                  <a:moveTo>
                    <a:pt x="143" y="143"/>
                  </a:moveTo>
                  <a:cubicBezTo>
                    <a:pt x="125" y="143"/>
                    <a:pt x="109" y="128"/>
                    <a:pt x="109" y="109"/>
                  </a:cubicBezTo>
                  <a:cubicBezTo>
                    <a:pt x="109" y="91"/>
                    <a:pt x="125" y="76"/>
                    <a:pt x="143" y="76"/>
                  </a:cubicBezTo>
                  <a:cubicBezTo>
                    <a:pt x="162" y="76"/>
                    <a:pt x="177" y="91"/>
                    <a:pt x="177" y="109"/>
                  </a:cubicBezTo>
                  <a:cubicBezTo>
                    <a:pt x="177" y="128"/>
                    <a:pt x="162" y="143"/>
                    <a:pt x="143" y="143"/>
                  </a:cubicBezTo>
                  <a:close/>
                  <a:moveTo>
                    <a:pt x="143" y="84"/>
                  </a:moveTo>
                  <a:cubicBezTo>
                    <a:pt x="129" y="84"/>
                    <a:pt x="118" y="95"/>
                    <a:pt x="118" y="109"/>
                  </a:cubicBezTo>
                  <a:cubicBezTo>
                    <a:pt x="118" y="112"/>
                    <a:pt x="120" y="114"/>
                    <a:pt x="122" y="114"/>
                  </a:cubicBezTo>
                  <a:cubicBezTo>
                    <a:pt x="124" y="114"/>
                    <a:pt x="126" y="112"/>
                    <a:pt x="126" y="109"/>
                  </a:cubicBezTo>
                  <a:cubicBezTo>
                    <a:pt x="126" y="100"/>
                    <a:pt x="134" y="93"/>
                    <a:pt x="143" y="93"/>
                  </a:cubicBezTo>
                  <a:cubicBezTo>
                    <a:pt x="146" y="93"/>
                    <a:pt x="147" y="91"/>
                    <a:pt x="147" y="88"/>
                  </a:cubicBezTo>
                  <a:cubicBezTo>
                    <a:pt x="147" y="86"/>
                    <a:pt x="146" y="84"/>
                    <a:pt x="143" y="84"/>
                  </a:cubicBezTo>
                  <a:close/>
                </a:path>
              </a:pathLst>
            </a:custGeom>
            <a:solidFill>
              <a:schemeClr val="bg1"/>
            </a:solidFill>
            <a:ln>
              <a:noFill/>
            </a:ln>
          </p:spPr>
          <p:txBody>
            <a:bodyPr anchor="ctr"/>
            <a:lstStyle/>
            <a:p>
              <a:pPr algn="ctr"/>
              <a:endParaRPr/>
            </a:p>
          </p:txBody>
        </p:sp>
      </p:grpSp>
      <p:sp>
        <p:nvSpPr>
          <p:cNvPr id="60" name="矩形 59"/>
          <p:cNvSpPr/>
          <p:nvPr/>
        </p:nvSpPr>
        <p:spPr>
          <a:xfrm>
            <a:off x="2512939" y="4927508"/>
            <a:ext cx="6792143" cy="873957"/>
          </a:xfrm>
          <a:prstGeom prst="rect">
            <a:avLst/>
          </a:prstGeom>
        </p:spPr>
        <p:txBody>
          <a:bodyPr wrap="square">
            <a:spAutoFit/>
            <a:scene3d>
              <a:camera prst="orthographicFront"/>
              <a:lightRig rig="threePt" dir="t"/>
            </a:scene3d>
            <a:sp3d contourW="12700"/>
          </a:bodyPr>
          <a:lstStyle/>
          <a:p>
            <a:pPr>
              <a:lnSpc>
                <a:spcPct val="150000"/>
              </a:lnSpc>
            </a:pPr>
            <a:r>
              <a:rPr lang="zh-CN" altLang="en-US" b="1" dirty="0" smtClean="0"/>
              <a:t>直接（重复）启动</a:t>
            </a:r>
            <a:r>
              <a:rPr lang="zh-CN" altLang="en-US" dirty="0" smtClean="0"/>
              <a:t>：指</a:t>
            </a:r>
            <a:r>
              <a:rPr lang="zh-CN" altLang="en-US" dirty="0"/>
              <a:t>前后呈现的刺激是完全相同的，即后呈现的测验刺激完全相同于前呈现的启动刺激。</a:t>
            </a:r>
            <a:endParaRPr lang="en-US" altLang="zh-CN" dirty="0"/>
          </a:p>
        </p:txBody>
      </p:sp>
    </p:spTree>
    <p:extLst>
      <p:ext uri="{BB962C8B-B14F-4D97-AF65-F5344CB8AC3E}">
        <p14:creationId xmlns:p14="http://schemas.microsoft.com/office/powerpoint/2010/main" val="219019955"/>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978257" y="3008257"/>
            <a:ext cx="8250432" cy="2377720"/>
            <a:chOff x="1314439" y="2072921"/>
            <a:chExt cx="9578068" cy="2760336"/>
          </a:xfrm>
        </p:grpSpPr>
        <p:grpSp>
          <p:nvGrpSpPr>
            <p:cNvPr id="9" name="组合 8"/>
            <p:cNvGrpSpPr/>
            <p:nvPr/>
          </p:nvGrpSpPr>
          <p:grpSpPr>
            <a:xfrm>
              <a:off x="1314439" y="4140778"/>
              <a:ext cx="2390675" cy="692479"/>
              <a:chOff x="1378857" y="3771092"/>
              <a:chExt cx="2105062" cy="568679"/>
            </a:xfrm>
          </p:grpSpPr>
          <p:cxnSp>
            <p:nvCxnSpPr>
              <p:cNvPr id="3" name="直接连接符 2"/>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13" name="组合 12"/>
            <p:cNvGrpSpPr/>
            <p:nvPr/>
          </p:nvGrpSpPr>
          <p:grpSpPr>
            <a:xfrm>
              <a:off x="3705114" y="3451493"/>
              <a:ext cx="2390675" cy="692479"/>
              <a:chOff x="1378857" y="3771092"/>
              <a:chExt cx="2105062" cy="568679"/>
            </a:xfrm>
          </p:grpSpPr>
          <p:cxnSp>
            <p:nvCxnSpPr>
              <p:cNvPr id="14" name="直接连接符 13"/>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6095232" y="2762207"/>
              <a:ext cx="2390675" cy="692479"/>
              <a:chOff x="1378857" y="3771092"/>
              <a:chExt cx="2105062" cy="568679"/>
            </a:xfrm>
          </p:grpSpPr>
          <p:cxnSp>
            <p:nvCxnSpPr>
              <p:cNvPr id="20" name="直接连接符 19"/>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22" name="组合 21"/>
            <p:cNvGrpSpPr/>
            <p:nvPr/>
          </p:nvGrpSpPr>
          <p:grpSpPr>
            <a:xfrm>
              <a:off x="8501832" y="2072921"/>
              <a:ext cx="2390675" cy="692479"/>
              <a:chOff x="1378857" y="3771092"/>
              <a:chExt cx="2105062" cy="568679"/>
            </a:xfrm>
          </p:grpSpPr>
          <p:cxnSp>
            <p:nvCxnSpPr>
              <p:cNvPr id="23" name="直接连接符 22"/>
              <p:cNvCxnSpPr>
                <a:cxnSpLocks/>
              </p:cNvCxnSpPr>
              <p:nvPr/>
            </p:nvCxnSpPr>
            <p:spPr>
              <a:xfrm flipV="1">
                <a:off x="1378857" y="3771092"/>
                <a:ext cx="957943" cy="568679"/>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a:cxnSpLocks/>
              </p:cNvCxnSpPr>
              <p:nvPr/>
            </p:nvCxnSpPr>
            <p:spPr>
              <a:xfrm flipV="1">
                <a:off x="2336800" y="3771092"/>
                <a:ext cx="1147119" cy="1"/>
              </a:xfrm>
              <a:prstGeom prst="line">
                <a:avLst/>
              </a:prstGeom>
              <a:ln w="57150" cap="rnd">
                <a:solidFill>
                  <a:schemeClr val="accent6"/>
                </a:solidFill>
                <a:round/>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3588539" y="3933308"/>
              <a:ext cx="421330" cy="421330"/>
              <a:chOff x="3283590" y="2455656"/>
              <a:chExt cx="421330" cy="421330"/>
            </a:xfrm>
          </p:grpSpPr>
          <p:sp>
            <p:nvSpPr>
              <p:cNvPr id="26" name="椭圆 25"/>
              <p:cNvSpPr/>
              <p:nvPr/>
            </p:nvSpPr>
            <p:spPr>
              <a:xfrm>
                <a:off x="3283590" y="2455656"/>
                <a:ext cx="421330" cy="42133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加号 26"/>
              <p:cNvSpPr/>
              <p:nvPr/>
            </p:nvSpPr>
            <p:spPr>
              <a:xfrm>
                <a:off x="3366641" y="2538707"/>
                <a:ext cx="255228" cy="25522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5880946" y="3240828"/>
              <a:ext cx="421330" cy="421330"/>
              <a:chOff x="3283590" y="2455656"/>
              <a:chExt cx="421330" cy="421330"/>
            </a:xfrm>
          </p:grpSpPr>
          <p:sp>
            <p:nvSpPr>
              <p:cNvPr id="29" name="椭圆 28"/>
              <p:cNvSpPr/>
              <p:nvPr/>
            </p:nvSpPr>
            <p:spPr>
              <a:xfrm>
                <a:off x="3283590" y="2455656"/>
                <a:ext cx="421330" cy="42133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加号 29"/>
              <p:cNvSpPr/>
              <p:nvPr/>
            </p:nvSpPr>
            <p:spPr>
              <a:xfrm>
                <a:off x="3366641" y="2538707"/>
                <a:ext cx="255228" cy="25522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8291167" y="2508000"/>
              <a:ext cx="421330" cy="421330"/>
              <a:chOff x="3283590" y="2455656"/>
              <a:chExt cx="421330" cy="421330"/>
            </a:xfrm>
          </p:grpSpPr>
          <p:sp>
            <p:nvSpPr>
              <p:cNvPr id="32" name="椭圆 31"/>
              <p:cNvSpPr/>
              <p:nvPr/>
            </p:nvSpPr>
            <p:spPr>
              <a:xfrm>
                <a:off x="3283590" y="2455656"/>
                <a:ext cx="421330" cy="42133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加号 32"/>
              <p:cNvSpPr/>
              <p:nvPr/>
            </p:nvSpPr>
            <p:spPr>
              <a:xfrm>
                <a:off x="3366641" y="2538707"/>
                <a:ext cx="255228" cy="255228"/>
              </a:xfrm>
              <a:prstGeom prst="mathPlu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4" name="组合 33"/>
          <p:cNvGrpSpPr/>
          <p:nvPr/>
        </p:nvGrpSpPr>
        <p:grpSpPr>
          <a:xfrm>
            <a:off x="913573" y="2706711"/>
            <a:ext cx="2386826" cy="1782679"/>
            <a:chOff x="923916" y="3955330"/>
            <a:chExt cx="2386826" cy="1782679"/>
          </a:xfrm>
        </p:grpSpPr>
        <p:sp>
          <p:nvSpPr>
            <p:cNvPr id="35" name="矩形 34"/>
            <p:cNvSpPr/>
            <p:nvPr/>
          </p:nvSpPr>
          <p:spPr>
            <a:xfrm>
              <a:off x="923916" y="4353014"/>
              <a:ext cx="2332522" cy="1384995"/>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smtClean="0">
                  <a:solidFill>
                    <a:schemeClr val="tx1">
                      <a:lumMod val="50000"/>
                      <a:lumOff val="50000"/>
                    </a:schemeClr>
                  </a:solidFill>
                </a:rPr>
                <a:t>通过投放视觉阈下刺激，影院爆米花</a:t>
              </a:r>
              <a:r>
                <a:rPr lang="zh-CN" altLang="en-US" sz="1400" dirty="0">
                  <a:solidFill>
                    <a:schemeClr val="tx1">
                      <a:lumMod val="50000"/>
                      <a:lumOff val="50000"/>
                    </a:schemeClr>
                  </a:solidFill>
                </a:rPr>
                <a:t>及可口可乐的销量</a:t>
              </a:r>
              <a:r>
                <a:rPr lang="zh-CN" altLang="en-US" sz="1400" dirty="0" smtClean="0">
                  <a:solidFill>
                    <a:schemeClr val="tx1">
                      <a:lumMod val="50000"/>
                      <a:lumOff val="50000"/>
                    </a:schemeClr>
                  </a:solidFill>
                </a:rPr>
                <a:t>增长。</a:t>
              </a:r>
              <a:endParaRPr lang="en-US" altLang="zh-CN" sz="1400" dirty="0">
                <a:solidFill>
                  <a:schemeClr val="tx1">
                    <a:lumMod val="50000"/>
                    <a:lumOff val="50000"/>
                  </a:schemeClr>
                </a:solidFill>
              </a:endParaRPr>
            </a:p>
            <a:p>
              <a:pPr>
                <a:lnSpc>
                  <a:spcPct val="120000"/>
                </a:lnSpc>
              </a:pPr>
              <a:r>
                <a:rPr lang="zh-CN" altLang="en-US" sz="1400" dirty="0" smtClean="0">
                  <a:solidFill>
                    <a:schemeClr val="tx1">
                      <a:lumMod val="50000"/>
                      <a:lumOff val="50000"/>
                    </a:schemeClr>
                  </a:solidFill>
                </a:rPr>
                <a:t>在</a:t>
              </a:r>
              <a:r>
                <a:rPr lang="en-US" altLang="zh-CN" sz="1400" dirty="0" smtClean="0">
                  <a:solidFill>
                    <a:schemeClr val="tx1">
                      <a:lumMod val="50000"/>
                      <a:lumOff val="50000"/>
                    </a:schemeClr>
                  </a:solidFill>
                </a:rPr>
                <a:t>1962 </a:t>
              </a:r>
              <a:r>
                <a:rPr lang="zh-CN" altLang="en-US" sz="1400" dirty="0" smtClean="0">
                  <a:solidFill>
                    <a:schemeClr val="tx1">
                      <a:lumMod val="50000"/>
                      <a:lumOff val="50000"/>
                    </a:schemeClr>
                  </a:solidFill>
                </a:rPr>
                <a:t>年被</a:t>
              </a:r>
              <a:r>
                <a:rPr lang="zh-CN" altLang="en-US" sz="1400" dirty="0">
                  <a:solidFill>
                    <a:schemeClr val="tx1">
                      <a:lumMod val="50000"/>
                      <a:lumOff val="50000"/>
                    </a:schemeClr>
                  </a:solidFill>
                </a:rPr>
                <a:t>证实是伪造的</a:t>
              </a:r>
              <a:r>
                <a:rPr lang="zh-CN" altLang="en-US" sz="1400" dirty="0" smtClean="0">
                  <a:solidFill>
                    <a:schemeClr val="tx1">
                      <a:lumMod val="50000"/>
                      <a:lumOff val="50000"/>
                    </a:schemeClr>
                  </a:solidFill>
                </a:rPr>
                <a:t>。</a:t>
              </a:r>
              <a:endParaRPr lang="en-US" altLang="zh-CN" sz="1400" dirty="0" smtClean="0">
                <a:solidFill>
                  <a:schemeClr val="tx1">
                    <a:lumMod val="50000"/>
                    <a:lumOff val="50000"/>
                  </a:schemeClr>
                </a:solidFill>
              </a:endParaRPr>
            </a:p>
            <a:p>
              <a:pPr>
                <a:lnSpc>
                  <a:spcPct val="120000"/>
                </a:lnSpc>
              </a:pPr>
              <a:r>
                <a:rPr lang="en-US" altLang="zh-CN" sz="1400" b="1" dirty="0">
                  <a:solidFill>
                    <a:schemeClr val="tx1">
                      <a:lumMod val="50000"/>
                      <a:lumOff val="50000"/>
                    </a:schemeClr>
                  </a:solidFill>
                </a:rPr>
                <a:t>(</a:t>
              </a:r>
              <a:r>
                <a:rPr lang="en-US" altLang="zh-CN" sz="1400" b="1" dirty="0" err="1">
                  <a:solidFill>
                    <a:schemeClr val="tx1">
                      <a:lumMod val="50000"/>
                      <a:lumOff val="50000"/>
                    </a:schemeClr>
                  </a:solidFill>
                </a:rPr>
                <a:t>Pratkanis</a:t>
              </a:r>
              <a:r>
                <a:rPr lang="en-US" altLang="zh-CN" sz="1400" b="1" dirty="0">
                  <a:solidFill>
                    <a:schemeClr val="tx1">
                      <a:lumMod val="50000"/>
                      <a:lumOff val="50000"/>
                    </a:schemeClr>
                  </a:solidFill>
                </a:rPr>
                <a:t>, 1992)</a:t>
              </a:r>
              <a:endParaRPr lang="zh-CN" altLang="en-US" sz="1400" b="1" dirty="0">
                <a:solidFill>
                  <a:schemeClr val="tx1">
                    <a:lumMod val="50000"/>
                    <a:lumOff val="50000"/>
                  </a:schemeClr>
                </a:solidFill>
              </a:endParaRPr>
            </a:p>
          </p:txBody>
        </p:sp>
        <p:sp>
          <p:nvSpPr>
            <p:cNvPr id="36" name="矩形 35"/>
            <p:cNvSpPr/>
            <p:nvPr/>
          </p:nvSpPr>
          <p:spPr>
            <a:xfrm>
              <a:off x="923916" y="3955330"/>
              <a:ext cx="2386826" cy="424732"/>
            </a:xfrm>
            <a:prstGeom prst="rect">
              <a:avLst/>
            </a:prstGeom>
          </p:spPr>
          <p:txBody>
            <a:bodyPr wrap="square">
              <a:spAutoFit/>
              <a:scene3d>
                <a:camera prst="orthographicFront"/>
                <a:lightRig rig="threePt" dir="t"/>
              </a:scene3d>
              <a:sp3d contourW="6350"/>
            </a:bodyPr>
            <a:lstStyle/>
            <a:p>
              <a:pPr>
                <a:lnSpc>
                  <a:spcPct val="120000"/>
                </a:lnSpc>
              </a:pPr>
              <a:r>
                <a:rPr lang="en-US" altLang="zh-CN" b="1" dirty="0">
                  <a:solidFill>
                    <a:schemeClr val="tx1">
                      <a:lumMod val="65000"/>
                      <a:lumOff val="35000"/>
                    </a:schemeClr>
                  </a:solidFill>
                </a:rPr>
                <a:t>1957 </a:t>
              </a:r>
              <a:r>
                <a:rPr lang="zh-CN" altLang="en-US" b="1" dirty="0">
                  <a:solidFill>
                    <a:schemeClr val="tx1">
                      <a:lumMod val="65000"/>
                      <a:lumOff val="35000"/>
                    </a:schemeClr>
                  </a:solidFill>
                </a:rPr>
                <a:t>年</a:t>
              </a:r>
            </a:p>
          </p:txBody>
        </p:sp>
      </p:grpSp>
      <p:grpSp>
        <p:nvGrpSpPr>
          <p:cNvPr id="37" name="组合 36"/>
          <p:cNvGrpSpPr/>
          <p:nvPr/>
        </p:nvGrpSpPr>
        <p:grpSpPr>
          <a:xfrm>
            <a:off x="5664031" y="4493988"/>
            <a:ext cx="3084791" cy="1524146"/>
            <a:chOff x="1068767" y="3955330"/>
            <a:chExt cx="3084791" cy="1524146"/>
          </a:xfrm>
        </p:grpSpPr>
        <p:sp>
          <p:nvSpPr>
            <p:cNvPr id="38" name="矩形 37"/>
            <p:cNvSpPr/>
            <p:nvPr/>
          </p:nvSpPr>
          <p:spPr>
            <a:xfrm>
              <a:off x="1068768" y="4353014"/>
              <a:ext cx="3084790" cy="1126462"/>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smtClean="0">
                  <a:solidFill>
                    <a:schemeClr val="tx1">
                      <a:lumMod val="50000"/>
                      <a:lumOff val="50000"/>
                    </a:schemeClr>
                  </a:solidFill>
                </a:rPr>
                <a:t>视觉阈</a:t>
              </a:r>
              <a:r>
                <a:rPr lang="zh-CN" altLang="en-US" sz="1400" dirty="0">
                  <a:solidFill>
                    <a:schemeClr val="tx1">
                      <a:lumMod val="50000"/>
                      <a:lumOff val="50000"/>
                    </a:schemeClr>
                  </a:solidFill>
                </a:rPr>
                <a:t>下信息可使阈上信息更具有说服力，从而影响人们的选择</a:t>
              </a:r>
              <a:r>
                <a:rPr lang="zh-CN" altLang="en-US" sz="1400" dirty="0" smtClean="0">
                  <a:solidFill>
                    <a:schemeClr val="tx1">
                      <a:lumMod val="50000"/>
                      <a:lumOff val="50000"/>
                    </a:schemeClr>
                  </a:solidFill>
                </a:rPr>
                <a:t>。</a:t>
              </a:r>
              <a:endParaRPr lang="en-US" altLang="zh-CN" sz="1400" dirty="0" smtClean="0">
                <a:solidFill>
                  <a:schemeClr val="tx1">
                    <a:lumMod val="50000"/>
                    <a:lumOff val="50000"/>
                  </a:schemeClr>
                </a:solidFill>
              </a:endParaRPr>
            </a:p>
            <a:p>
              <a:pPr>
                <a:lnSpc>
                  <a:spcPct val="120000"/>
                </a:lnSpc>
              </a:pPr>
              <a:r>
                <a:rPr lang="sv-SE" altLang="zh-CN" sz="1400" b="1" dirty="0">
                  <a:solidFill>
                    <a:schemeClr val="tx1">
                      <a:lumMod val="50000"/>
                      <a:lumOff val="50000"/>
                    </a:schemeClr>
                  </a:solidFill>
                </a:rPr>
                <a:t>(Strahan, 2002; Strahan, Spencer, &amp; Zanna, </a:t>
              </a:r>
              <a:r>
                <a:rPr lang="sv-SE" altLang="zh-CN" sz="1400" b="1" dirty="0" smtClean="0">
                  <a:solidFill>
                    <a:schemeClr val="tx1">
                      <a:lumMod val="50000"/>
                      <a:lumOff val="50000"/>
                    </a:schemeClr>
                  </a:solidFill>
                </a:rPr>
                <a:t>2005</a:t>
              </a:r>
              <a:r>
                <a:rPr lang="en-US" altLang="zh-CN" sz="1400" b="1" dirty="0">
                  <a:solidFill>
                    <a:schemeClr val="tx1">
                      <a:lumMod val="50000"/>
                      <a:lumOff val="50000"/>
                    </a:schemeClr>
                  </a:solidFill>
                </a:rPr>
                <a:t>)</a:t>
              </a:r>
            </a:p>
          </p:txBody>
        </p:sp>
        <p:sp>
          <p:nvSpPr>
            <p:cNvPr id="39" name="矩形 38"/>
            <p:cNvSpPr/>
            <p:nvPr/>
          </p:nvSpPr>
          <p:spPr>
            <a:xfrm>
              <a:off x="1068767" y="3955330"/>
              <a:ext cx="2615519" cy="424732"/>
            </a:xfrm>
            <a:prstGeom prst="rect">
              <a:avLst/>
            </a:prstGeom>
          </p:spPr>
          <p:txBody>
            <a:bodyPr wrap="square">
              <a:spAutoFit/>
              <a:scene3d>
                <a:camera prst="orthographicFront"/>
                <a:lightRig rig="threePt" dir="t"/>
              </a:scene3d>
              <a:sp3d contourW="6350"/>
            </a:bodyPr>
            <a:lstStyle/>
            <a:p>
              <a:pPr>
                <a:lnSpc>
                  <a:spcPct val="120000"/>
                </a:lnSpc>
              </a:pPr>
              <a:r>
                <a:rPr lang="en-US" altLang="zh-CN" b="1" dirty="0" smtClean="0">
                  <a:solidFill>
                    <a:schemeClr val="tx1">
                      <a:lumMod val="65000"/>
                      <a:lumOff val="35000"/>
                    </a:schemeClr>
                  </a:solidFill>
                </a:rPr>
                <a:t>                          2002</a:t>
              </a:r>
              <a:r>
                <a:rPr lang="zh-CN" altLang="en-US" b="1" dirty="0">
                  <a:solidFill>
                    <a:schemeClr val="tx1">
                      <a:lumMod val="65000"/>
                      <a:lumOff val="35000"/>
                    </a:schemeClr>
                  </a:solidFill>
                </a:rPr>
                <a:t>年</a:t>
              </a:r>
            </a:p>
          </p:txBody>
        </p:sp>
      </p:grpSp>
      <p:grpSp>
        <p:nvGrpSpPr>
          <p:cNvPr id="43" name="组合 42"/>
          <p:cNvGrpSpPr/>
          <p:nvPr/>
        </p:nvGrpSpPr>
        <p:grpSpPr>
          <a:xfrm>
            <a:off x="9305289" y="3175733"/>
            <a:ext cx="2241974" cy="724761"/>
            <a:chOff x="1068768" y="3955330"/>
            <a:chExt cx="2241974" cy="724761"/>
          </a:xfrm>
        </p:grpSpPr>
        <p:sp>
          <p:nvSpPr>
            <p:cNvPr id="44" name="矩形 43"/>
            <p:cNvSpPr/>
            <p:nvPr/>
          </p:nvSpPr>
          <p:spPr>
            <a:xfrm>
              <a:off x="1068768" y="4353014"/>
              <a:ext cx="2187670" cy="327077"/>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a:solidFill>
                    <a:schemeClr val="tx1">
                      <a:lumMod val="50000"/>
                      <a:lumOff val="50000"/>
                    </a:schemeClr>
                  </a:solidFill>
                </a:rPr>
                <a:t>我们的实验</a:t>
              </a:r>
            </a:p>
          </p:txBody>
        </p:sp>
        <p:sp>
          <p:nvSpPr>
            <p:cNvPr id="45" name="矩形 44"/>
            <p:cNvSpPr/>
            <p:nvPr/>
          </p:nvSpPr>
          <p:spPr>
            <a:xfrm>
              <a:off x="1068768" y="3955330"/>
              <a:ext cx="2241974" cy="401264"/>
            </a:xfrm>
            <a:prstGeom prst="rect">
              <a:avLst/>
            </a:prstGeom>
          </p:spPr>
          <p:txBody>
            <a:bodyPr wrap="square">
              <a:spAutoFit/>
              <a:scene3d>
                <a:camera prst="orthographicFront"/>
                <a:lightRig rig="threePt" dir="t"/>
              </a:scene3d>
              <a:sp3d contourW="6350"/>
            </a:bodyPr>
            <a:lstStyle/>
            <a:p>
              <a:pPr>
                <a:lnSpc>
                  <a:spcPct val="120000"/>
                </a:lnSpc>
              </a:pPr>
              <a:r>
                <a:rPr lang="en-US" altLang="zh-CN" b="1" dirty="0">
                  <a:solidFill>
                    <a:schemeClr val="tx1">
                      <a:lumMod val="65000"/>
                      <a:lumOff val="35000"/>
                    </a:schemeClr>
                  </a:solidFill>
                </a:rPr>
                <a:t>2018</a:t>
              </a:r>
              <a:r>
                <a:rPr lang="zh-CN" altLang="en-US" b="1" dirty="0">
                  <a:solidFill>
                    <a:schemeClr val="tx1">
                      <a:lumMod val="65000"/>
                      <a:lumOff val="35000"/>
                    </a:schemeClr>
                  </a:solidFill>
                </a:rPr>
                <a:t>年</a:t>
              </a:r>
            </a:p>
          </p:txBody>
        </p:sp>
      </p:grpSp>
      <p:sp>
        <p:nvSpPr>
          <p:cNvPr id="54" name="椭圆 45"/>
          <p:cNvSpPr/>
          <p:nvPr/>
        </p:nvSpPr>
        <p:spPr>
          <a:xfrm>
            <a:off x="3182760" y="3927681"/>
            <a:ext cx="459844" cy="830060"/>
          </a:xfrm>
          <a:custGeom>
            <a:avLst/>
            <a:gdLst>
              <a:gd name="T0" fmla="*/ 91 w 142"/>
              <a:gd name="T1" fmla="*/ 61 h 256"/>
              <a:gd name="T2" fmla="*/ 90 w 142"/>
              <a:gd name="T3" fmla="*/ 61 h 256"/>
              <a:gd name="T4" fmla="*/ 104 w 142"/>
              <a:gd name="T5" fmla="*/ 33 h 256"/>
              <a:gd name="T6" fmla="*/ 71 w 142"/>
              <a:gd name="T7" fmla="*/ 0 h 256"/>
              <a:gd name="T8" fmla="*/ 38 w 142"/>
              <a:gd name="T9" fmla="*/ 33 h 256"/>
              <a:gd name="T10" fmla="*/ 52 w 142"/>
              <a:gd name="T11" fmla="*/ 61 h 256"/>
              <a:gd name="T12" fmla="*/ 51 w 142"/>
              <a:gd name="T13" fmla="*/ 61 h 256"/>
              <a:gd name="T14" fmla="*/ 0 w 142"/>
              <a:gd name="T15" fmla="*/ 116 h 256"/>
              <a:gd name="T16" fmla="*/ 0 w 142"/>
              <a:gd name="T17" fmla="*/ 141 h 256"/>
              <a:gd name="T18" fmla="*/ 16 w 142"/>
              <a:gd name="T19" fmla="*/ 156 h 256"/>
              <a:gd name="T20" fmla="*/ 31 w 142"/>
              <a:gd name="T21" fmla="*/ 141 h 256"/>
              <a:gd name="T22" fmla="*/ 31 w 142"/>
              <a:gd name="T23" fmla="*/ 116 h 256"/>
              <a:gd name="T24" fmla="*/ 36 w 142"/>
              <a:gd name="T25" fmla="*/ 101 h 256"/>
              <a:gd name="T26" fmla="*/ 36 w 142"/>
              <a:gd name="T27" fmla="*/ 241 h 256"/>
              <a:gd name="T28" fmla="*/ 51 w 142"/>
              <a:gd name="T29" fmla="*/ 256 h 256"/>
              <a:gd name="T30" fmla="*/ 67 w 142"/>
              <a:gd name="T31" fmla="*/ 241 h 256"/>
              <a:gd name="T32" fmla="*/ 67 w 142"/>
              <a:gd name="T33" fmla="*/ 177 h 256"/>
              <a:gd name="T34" fmla="*/ 75 w 142"/>
              <a:gd name="T35" fmla="*/ 177 h 256"/>
              <a:gd name="T36" fmla="*/ 75 w 142"/>
              <a:gd name="T37" fmla="*/ 241 h 256"/>
              <a:gd name="T38" fmla="*/ 91 w 142"/>
              <a:gd name="T39" fmla="*/ 256 h 256"/>
              <a:gd name="T40" fmla="*/ 106 w 142"/>
              <a:gd name="T41" fmla="*/ 241 h 256"/>
              <a:gd name="T42" fmla="*/ 106 w 142"/>
              <a:gd name="T43" fmla="*/ 101 h 256"/>
              <a:gd name="T44" fmla="*/ 111 w 142"/>
              <a:gd name="T45" fmla="*/ 116 h 256"/>
              <a:gd name="T46" fmla="*/ 111 w 142"/>
              <a:gd name="T47" fmla="*/ 141 h 256"/>
              <a:gd name="T48" fmla="*/ 126 w 142"/>
              <a:gd name="T49" fmla="*/ 156 h 256"/>
              <a:gd name="T50" fmla="*/ 142 w 142"/>
              <a:gd name="T51" fmla="*/ 141 h 256"/>
              <a:gd name="T52" fmla="*/ 142 w 142"/>
              <a:gd name="T53" fmla="*/ 116 h 256"/>
              <a:gd name="T54" fmla="*/ 91 w 142"/>
              <a:gd name="T55" fmla="*/ 61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2" h="256">
                <a:moveTo>
                  <a:pt x="91" y="61"/>
                </a:moveTo>
                <a:cubicBezTo>
                  <a:pt x="90" y="61"/>
                  <a:pt x="90" y="61"/>
                  <a:pt x="90" y="61"/>
                </a:cubicBezTo>
                <a:cubicBezTo>
                  <a:pt x="99" y="55"/>
                  <a:pt x="104" y="45"/>
                  <a:pt x="104" y="33"/>
                </a:cubicBezTo>
                <a:cubicBezTo>
                  <a:pt x="104" y="15"/>
                  <a:pt x="89" y="0"/>
                  <a:pt x="71" y="0"/>
                </a:cubicBezTo>
                <a:cubicBezTo>
                  <a:pt x="53" y="0"/>
                  <a:pt x="38" y="15"/>
                  <a:pt x="38" y="33"/>
                </a:cubicBezTo>
                <a:cubicBezTo>
                  <a:pt x="38" y="45"/>
                  <a:pt x="43" y="55"/>
                  <a:pt x="52" y="61"/>
                </a:cubicBezTo>
                <a:cubicBezTo>
                  <a:pt x="51" y="61"/>
                  <a:pt x="51" y="61"/>
                  <a:pt x="51" y="61"/>
                </a:cubicBezTo>
                <a:cubicBezTo>
                  <a:pt x="23" y="61"/>
                  <a:pt x="0" y="85"/>
                  <a:pt x="0" y="116"/>
                </a:cubicBezTo>
                <a:cubicBezTo>
                  <a:pt x="0" y="141"/>
                  <a:pt x="0" y="141"/>
                  <a:pt x="0" y="141"/>
                </a:cubicBezTo>
                <a:cubicBezTo>
                  <a:pt x="0" y="149"/>
                  <a:pt x="7" y="156"/>
                  <a:pt x="16" y="156"/>
                </a:cubicBezTo>
                <a:cubicBezTo>
                  <a:pt x="24" y="156"/>
                  <a:pt x="31" y="149"/>
                  <a:pt x="31" y="141"/>
                </a:cubicBezTo>
                <a:cubicBezTo>
                  <a:pt x="31" y="116"/>
                  <a:pt x="31" y="116"/>
                  <a:pt x="31" y="116"/>
                </a:cubicBezTo>
                <a:cubicBezTo>
                  <a:pt x="31" y="110"/>
                  <a:pt x="33" y="105"/>
                  <a:pt x="36" y="101"/>
                </a:cubicBezTo>
                <a:cubicBezTo>
                  <a:pt x="36" y="241"/>
                  <a:pt x="36" y="241"/>
                  <a:pt x="36" y="241"/>
                </a:cubicBezTo>
                <a:cubicBezTo>
                  <a:pt x="36" y="249"/>
                  <a:pt x="43" y="256"/>
                  <a:pt x="51" y="256"/>
                </a:cubicBezTo>
                <a:cubicBezTo>
                  <a:pt x="60" y="256"/>
                  <a:pt x="67" y="249"/>
                  <a:pt x="67" y="241"/>
                </a:cubicBezTo>
                <a:cubicBezTo>
                  <a:pt x="67" y="177"/>
                  <a:pt x="67" y="177"/>
                  <a:pt x="67" y="177"/>
                </a:cubicBezTo>
                <a:cubicBezTo>
                  <a:pt x="75" y="177"/>
                  <a:pt x="75" y="177"/>
                  <a:pt x="75" y="177"/>
                </a:cubicBezTo>
                <a:cubicBezTo>
                  <a:pt x="75" y="241"/>
                  <a:pt x="75" y="241"/>
                  <a:pt x="75" y="241"/>
                </a:cubicBezTo>
                <a:cubicBezTo>
                  <a:pt x="75" y="249"/>
                  <a:pt x="82" y="256"/>
                  <a:pt x="91" y="256"/>
                </a:cubicBezTo>
                <a:cubicBezTo>
                  <a:pt x="99" y="256"/>
                  <a:pt x="106" y="249"/>
                  <a:pt x="106" y="241"/>
                </a:cubicBezTo>
                <a:cubicBezTo>
                  <a:pt x="106" y="101"/>
                  <a:pt x="106" y="101"/>
                  <a:pt x="106" y="101"/>
                </a:cubicBezTo>
                <a:cubicBezTo>
                  <a:pt x="109" y="105"/>
                  <a:pt x="111" y="110"/>
                  <a:pt x="111" y="116"/>
                </a:cubicBezTo>
                <a:cubicBezTo>
                  <a:pt x="111" y="141"/>
                  <a:pt x="111" y="141"/>
                  <a:pt x="111" y="141"/>
                </a:cubicBezTo>
                <a:cubicBezTo>
                  <a:pt x="111" y="149"/>
                  <a:pt x="118" y="156"/>
                  <a:pt x="126" y="156"/>
                </a:cubicBezTo>
                <a:cubicBezTo>
                  <a:pt x="135" y="156"/>
                  <a:pt x="142" y="149"/>
                  <a:pt x="142" y="141"/>
                </a:cubicBezTo>
                <a:cubicBezTo>
                  <a:pt x="142" y="116"/>
                  <a:pt x="142" y="116"/>
                  <a:pt x="142" y="116"/>
                </a:cubicBezTo>
                <a:cubicBezTo>
                  <a:pt x="142" y="85"/>
                  <a:pt x="119" y="61"/>
                  <a:pt x="91" y="61"/>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3" name="椭圆 46"/>
          <p:cNvSpPr/>
          <p:nvPr/>
        </p:nvSpPr>
        <p:spPr>
          <a:xfrm>
            <a:off x="5192362" y="3331392"/>
            <a:ext cx="390342" cy="830060"/>
          </a:xfrm>
          <a:custGeom>
            <a:avLst/>
            <a:gdLst>
              <a:gd name="connsiteX0" fmla="*/ 59298 w 159012"/>
              <a:gd name="connsiteY0" fmla="*/ 82550 h 338138"/>
              <a:gd name="connsiteX1" fmla="*/ 105677 w 159012"/>
              <a:gd name="connsiteY1" fmla="*/ 82550 h 338138"/>
              <a:gd name="connsiteX2" fmla="*/ 117603 w 159012"/>
              <a:gd name="connsiteY2" fmla="*/ 93090 h 338138"/>
              <a:gd name="connsiteX3" fmla="*/ 117603 w 159012"/>
              <a:gd name="connsiteY3" fmla="*/ 94407 h 338138"/>
              <a:gd name="connsiteX4" fmla="*/ 117603 w 159012"/>
              <a:gd name="connsiteY4" fmla="*/ 132614 h 338138"/>
              <a:gd name="connsiteX5" fmla="*/ 122903 w 159012"/>
              <a:gd name="connsiteY5" fmla="*/ 143153 h 338138"/>
              <a:gd name="connsiteX6" fmla="*/ 156031 w 159012"/>
              <a:gd name="connsiteY6" fmla="*/ 180042 h 338138"/>
              <a:gd name="connsiteX7" fmla="*/ 156031 w 159012"/>
              <a:gd name="connsiteY7" fmla="*/ 195852 h 338138"/>
              <a:gd name="connsiteX8" fmla="*/ 152055 w 159012"/>
              <a:gd name="connsiteY8" fmla="*/ 199804 h 338138"/>
              <a:gd name="connsiteX9" fmla="*/ 145430 w 159012"/>
              <a:gd name="connsiteY9" fmla="*/ 202439 h 338138"/>
              <a:gd name="connsiteX10" fmla="*/ 137479 w 159012"/>
              <a:gd name="connsiteY10" fmla="*/ 199804 h 338138"/>
              <a:gd name="connsiteX11" fmla="*/ 117603 w 159012"/>
              <a:gd name="connsiteY11" fmla="*/ 178725 h 338138"/>
              <a:gd name="connsiteX12" fmla="*/ 117603 w 159012"/>
              <a:gd name="connsiteY12" fmla="*/ 195852 h 338138"/>
              <a:gd name="connsiteX13" fmla="*/ 117603 w 159012"/>
              <a:gd name="connsiteY13" fmla="*/ 197169 h 338138"/>
              <a:gd name="connsiteX14" fmla="*/ 128203 w 159012"/>
              <a:gd name="connsiteY14" fmla="*/ 222201 h 338138"/>
              <a:gd name="connsiteX15" fmla="*/ 136154 w 159012"/>
              <a:gd name="connsiteY15" fmla="*/ 251185 h 338138"/>
              <a:gd name="connsiteX16" fmla="*/ 145430 w 159012"/>
              <a:gd name="connsiteY16" fmla="*/ 314424 h 338138"/>
              <a:gd name="connsiteX17" fmla="*/ 129529 w 159012"/>
              <a:gd name="connsiteY17" fmla="*/ 336821 h 338138"/>
              <a:gd name="connsiteX18" fmla="*/ 128203 w 159012"/>
              <a:gd name="connsiteY18" fmla="*/ 336821 h 338138"/>
              <a:gd name="connsiteX19" fmla="*/ 122903 w 159012"/>
              <a:gd name="connsiteY19" fmla="*/ 338138 h 338138"/>
              <a:gd name="connsiteX20" fmla="*/ 107002 w 159012"/>
              <a:gd name="connsiteY20" fmla="*/ 323646 h 338138"/>
              <a:gd name="connsiteX21" fmla="*/ 101701 w 159012"/>
              <a:gd name="connsiteY21" fmla="*/ 270947 h 338138"/>
              <a:gd name="connsiteX22" fmla="*/ 95076 w 159012"/>
              <a:gd name="connsiteY22" fmla="*/ 244598 h 338138"/>
              <a:gd name="connsiteX23" fmla="*/ 83150 w 159012"/>
              <a:gd name="connsiteY23" fmla="*/ 215614 h 338138"/>
              <a:gd name="connsiteX24" fmla="*/ 50022 w 159012"/>
              <a:gd name="connsiteY24" fmla="*/ 318376 h 338138"/>
              <a:gd name="connsiteX25" fmla="*/ 32796 w 159012"/>
              <a:gd name="connsiteY25" fmla="*/ 331551 h 338138"/>
              <a:gd name="connsiteX26" fmla="*/ 27495 w 159012"/>
              <a:gd name="connsiteY26" fmla="*/ 330233 h 338138"/>
              <a:gd name="connsiteX27" fmla="*/ 24845 w 159012"/>
              <a:gd name="connsiteY27" fmla="*/ 330233 h 338138"/>
              <a:gd name="connsiteX28" fmla="*/ 14244 w 159012"/>
              <a:gd name="connsiteY28" fmla="*/ 321011 h 338138"/>
              <a:gd name="connsiteX29" fmla="*/ 12919 w 159012"/>
              <a:gd name="connsiteY29" fmla="*/ 307836 h 338138"/>
              <a:gd name="connsiteX30" fmla="*/ 48697 w 159012"/>
              <a:gd name="connsiteY30" fmla="*/ 198487 h 338138"/>
              <a:gd name="connsiteX31" fmla="*/ 48697 w 159012"/>
              <a:gd name="connsiteY31" fmla="*/ 197169 h 338138"/>
              <a:gd name="connsiteX32" fmla="*/ 48697 w 159012"/>
              <a:gd name="connsiteY32" fmla="*/ 155011 h 338138"/>
              <a:gd name="connsiteX33" fmla="*/ 27495 w 159012"/>
              <a:gd name="connsiteY33" fmla="*/ 197169 h 338138"/>
              <a:gd name="connsiteX34" fmla="*/ 18219 w 159012"/>
              <a:gd name="connsiteY34" fmla="*/ 202439 h 338138"/>
              <a:gd name="connsiteX35" fmla="*/ 12919 w 159012"/>
              <a:gd name="connsiteY35" fmla="*/ 202439 h 338138"/>
              <a:gd name="connsiteX36" fmla="*/ 6293 w 159012"/>
              <a:gd name="connsiteY36" fmla="*/ 199804 h 338138"/>
              <a:gd name="connsiteX37" fmla="*/ 993 w 159012"/>
              <a:gd name="connsiteY37" fmla="*/ 193217 h 338138"/>
              <a:gd name="connsiteX38" fmla="*/ 993 w 159012"/>
              <a:gd name="connsiteY38" fmla="*/ 185312 h 338138"/>
              <a:gd name="connsiteX39" fmla="*/ 46047 w 159012"/>
              <a:gd name="connsiteY39" fmla="*/ 90455 h 338138"/>
              <a:gd name="connsiteX40" fmla="*/ 59298 w 159012"/>
              <a:gd name="connsiteY40" fmla="*/ 82550 h 338138"/>
              <a:gd name="connsiteX41" fmla="*/ 85393 w 159012"/>
              <a:gd name="connsiteY41" fmla="*/ 0 h 338138"/>
              <a:gd name="connsiteX42" fmla="*/ 120318 w 159012"/>
              <a:gd name="connsiteY42" fmla="*/ 36513 h 338138"/>
              <a:gd name="connsiteX43" fmla="*/ 85393 w 159012"/>
              <a:gd name="connsiteY43" fmla="*/ 73026 h 338138"/>
              <a:gd name="connsiteX44" fmla="*/ 50468 w 159012"/>
              <a:gd name="connsiteY44" fmla="*/ 36513 h 338138"/>
              <a:gd name="connsiteX45" fmla="*/ 85393 w 159012"/>
              <a:gd name="connsiteY45"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9012" h="338138">
                <a:moveTo>
                  <a:pt x="59298" y="82550"/>
                </a:moveTo>
                <a:cubicBezTo>
                  <a:pt x="59298" y="82550"/>
                  <a:pt x="59298" y="82550"/>
                  <a:pt x="105677" y="82550"/>
                </a:cubicBezTo>
                <a:cubicBezTo>
                  <a:pt x="112302" y="82550"/>
                  <a:pt x="117603" y="86502"/>
                  <a:pt x="117603" y="93090"/>
                </a:cubicBezTo>
                <a:cubicBezTo>
                  <a:pt x="117603" y="93090"/>
                  <a:pt x="117603" y="93090"/>
                  <a:pt x="117603" y="94407"/>
                </a:cubicBezTo>
                <a:cubicBezTo>
                  <a:pt x="117603" y="94407"/>
                  <a:pt x="117603" y="94407"/>
                  <a:pt x="117603" y="132614"/>
                </a:cubicBezTo>
                <a:cubicBezTo>
                  <a:pt x="118928" y="135249"/>
                  <a:pt x="120253" y="140518"/>
                  <a:pt x="122903" y="143153"/>
                </a:cubicBezTo>
                <a:cubicBezTo>
                  <a:pt x="122903" y="143153"/>
                  <a:pt x="122903" y="143153"/>
                  <a:pt x="156031" y="180042"/>
                </a:cubicBezTo>
                <a:cubicBezTo>
                  <a:pt x="160006" y="183995"/>
                  <a:pt x="160006" y="190582"/>
                  <a:pt x="156031" y="195852"/>
                </a:cubicBezTo>
                <a:cubicBezTo>
                  <a:pt x="156031" y="195852"/>
                  <a:pt x="156031" y="195852"/>
                  <a:pt x="152055" y="199804"/>
                </a:cubicBezTo>
                <a:cubicBezTo>
                  <a:pt x="150730" y="201122"/>
                  <a:pt x="148080" y="202439"/>
                  <a:pt x="145430" y="202439"/>
                </a:cubicBezTo>
                <a:cubicBezTo>
                  <a:pt x="141455" y="202439"/>
                  <a:pt x="138804" y="201122"/>
                  <a:pt x="137479" y="199804"/>
                </a:cubicBezTo>
                <a:cubicBezTo>
                  <a:pt x="137479" y="199804"/>
                  <a:pt x="137479" y="199804"/>
                  <a:pt x="117603" y="178725"/>
                </a:cubicBezTo>
                <a:cubicBezTo>
                  <a:pt x="117603" y="178725"/>
                  <a:pt x="117603" y="178725"/>
                  <a:pt x="117603" y="195852"/>
                </a:cubicBezTo>
                <a:cubicBezTo>
                  <a:pt x="117603" y="195852"/>
                  <a:pt x="117603" y="195852"/>
                  <a:pt x="117603" y="197169"/>
                </a:cubicBezTo>
                <a:cubicBezTo>
                  <a:pt x="117603" y="197169"/>
                  <a:pt x="117603" y="197169"/>
                  <a:pt x="128203" y="222201"/>
                </a:cubicBezTo>
                <a:cubicBezTo>
                  <a:pt x="132179" y="230106"/>
                  <a:pt x="136154" y="243281"/>
                  <a:pt x="136154" y="251185"/>
                </a:cubicBezTo>
                <a:cubicBezTo>
                  <a:pt x="136154" y="251185"/>
                  <a:pt x="136154" y="251185"/>
                  <a:pt x="145430" y="314424"/>
                </a:cubicBezTo>
                <a:cubicBezTo>
                  <a:pt x="146755" y="324963"/>
                  <a:pt x="140129" y="334186"/>
                  <a:pt x="129529" y="336821"/>
                </a:cubicBezTo>
                <a:cubicBezTo>
                  <a:pt x="129529" y="336821"/>
                  <a:pt x="129529" y="336821"/>
                  <a:pt x="128203" y="336821"/>
                </a:cubicBezTo>
                <a:cubicBezTo>
                  <a:pt x="126878" y="338138"/>
                  <a:pt x="124228" y="338138"/>
                  <a:pt x="122903" y="338138"/>
                </a:cubicBezTo>
                <a:cubicBezTo>
                  <a:pt x="114952" y="338138"/>
                  <a:pt x="108327" y="331551"/>
                  <a:pt x="107002" y="323646"/>
                </a:cubicBezTo>
                <a:cubicBezTo>
                  <a:pt x="107002" y="323646"/>
                  <a:pt x="107002" y="323646"/>
                  <a:pt x="101701" y="270947"/>
                </a:cubicBezTo>
                <a:cubicBezTo>
                  <a:pt x="101701" y="263043"/>
                  <a:pt x="97726" y="251185"/>
                  <a:pt x="95076" y="244598"/>
                </a:cubicBezTo>
                <a:cubicBezTo>
                  <a:pt x="95076" y="244598"/>
                  <a:pt x="95076" y="244598"/>
                  <a:pt x="83150" y="215614"/>
                </a:cubicBezTo>
                <a:cubicBezTo>
                  <a:pt x="83150" y="215614"/>
                  <a:pt x="83150" y="215614"/>
                  <a:pt x="50022" y="318376"/>
                </a:cubicBezTo>
                <a:cubicBezTo>
                  <a:pt x="47372" y="326281"/>
                  <a:pt x="40746" y="331551"/>
                  <a:pt x="32796" y="331551"/>
                </a:cubicBezTo>
                <a:cubicBezTo>
                  <a:pt x="30145" y="331551"/>
                  <a:pt x="28820" y="331551"/>
                  <a:pt x="27495" y="330233"/>
                </a:cubicBezTo>
                <a:cubicBezTo>
                  <a:pt x="27495" y="330233"/>
                  <a:pt x="27495" y="330233"/>
                  <a:pt x="24845" y="330233"/>
                </a:cubicBezTo>
                <a:cubicBezTo>
                  <a:pt x="20870" y="328916"/>
                  <a:pt x="16894" y="326281"/>
                  <a:pt x="14244" y="321011"/>
                </a:cubicBezTo>
                <a:cubicBezTo>
                  <a:pt x="11594" y="317059"/>
                  <a:pt x="11594" y="313106"/>
                  <a:pt x="12919" y="307836"/>
                </a:cubicBezTo>
                <a:cubicBezTo>
                  <a:pt x="12919" y="307836"/>
                  <a:pt x="12919" y="307836"/>
                  <a:pt x="48697" y="198487"/>
                </a:cubicBezTo>
                <a:cubicBezTo>
                  <a:pt x="48697" y="197169"/>
                  <a:pt x="48697" y="197169"/>
                  <a:pt x="48697" y="197169"/>
                </a:cubicBezTo>
                <a:cubicBezTo>
                  <a:pt x="48697" y="197169"/>
                  <a:pt x="48697" y="197169"/>
                  <a:pt x="48697" y="155011"/>
                </a:cubicBezTo>
                <a:cubicBezTo>
                  <a:pt x="48697" y="155011"/>
                  <a:pt x="48697" y="155011"/>
                  <a:pt x="27495" y="197169"/>
                </a:cubicBezTo>
                <a:cubicBezTo>
                  <a:pt x="26170" y="201122"/>
                  <a:pt x="22195" y="202439"/>
                  <a:pt x="18219" y="202439"/>
                </a:cubicBezTo>
                <a:cubicBezTo>
                  <a:pt x="16894" y="202439"/>
                  <a:pt x="14244" y="202439"/>
                  <a:pt x="12919" y="202439"/>
                </a:cubicBezTo>
                <a:cubicBezTo>
                  <a:pt x="12919" y="202439"/>
                  <a:pt x="12919" y="202439"/>
                  <a:pt x="6293" y="199804"/>
                </a:cubicBezTo>
                <a:cubicBezTo>
                  <a:pt x="3643" y="198487"/>
                  <a:pt x="2318" y="195852"/>
                  <a:pt x="993" y="193217"/>
                </a:cubicBezTo>
                <a:cubicBezTo>
                  <a:pt x="-332" y="190582"/>
                  <a:pt x="-332" y="187947"/>
                  <a:pt x="993" y="185312"/>
                </a:cubicBezTo>
                <a:cubicBezTo>
                  <a:pt x="993" y="185312"/>
                  <a:pt x="993" y="185312"/>
                  <a:pt x="46047" y="90455"/>
                </a:cubicBezTo>
                <a:cubicBezTo>
                  <a:pt x="48697" y="85185"/>
                  <a:pt x="53997" y="82550"/>
                  <a:pt x="59298" y="82550"/>
                </a:cubicBezTo>
                <a:close/>
                <a:moveTo>
                  <a:pt x="85393" y="0"/>
                </a:moveTo>
                <a:cubicBezTo>
                  <a:pt x="104682" y="0"/>
                  <a:pt x="120318" y="16347"/>
                  <a:pt x="120318" y="36513"/>
                </a:cubicBezTo>
                <a:cubicBezTo>
                  <a:pt x="120318" y="56679"/>
                  <a:pt x="104682" y="73026"/>
                  <a:pt x="85393" y="73026"/>
                </a:cubicBezTo>
                <a:cubicBezTo>
                  <a:pt x="66104" y="73026"/>
                  <a:pt x="50468" y="56679"/>
                  <a:pt x="50468" y="36513"/>
                </a:cubicBezTo>
                <a:cubicBezTo>
                  <a:pt x="50468" y="16347"/>
                  <a:pt x="66104" y="0"/>
                  <a:pt x="85393"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1" name="椭圆 47"/>
          <p:cNvSpPr/>
          <p:nvPr/>
        </p:nvSpPr>
        <p:spPr>
          <a:xfrm>
            <a:off x="7021727" y="2734433"/>
            <a:ext cx="802222" cy="830060"/>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0" name="椭圆 48"/>
          <p:cNvSpPr/>
          <p:nvPr/>
        </p:nvSpPr>
        <p:spPr>
          <a:xfrm>
            <a:off x="9327771" y="2143106"/>
            <a:ext cx="679653" cy="830060"/>
          </a:xfrm>
          <a:custGeom>
            <a:avLst/>
            <a:gdLst>
              <a:gd name="connsiteX0" fmla="*/ 257144 w 271667"/>
              <a:gd name="connsiteY0" fmla="*/ 19113 h 331787"/>
              <a:gd name="connsiteX1" fmla="*/ 267707 w 271667"/>
              <a:gd name="connsiteY1" fmla="*/ 24066 h 331787"/>
              <a:gd name="connsiteX2" fmla="*/ 267707 w 271667"/>
              <a:gd name="connsiteY2" fmla="*/ 46517 h 331787"/>
              <a:gd name="connsiteX3" fmla="*/ 199047 w 271667"/>
              <a:gd name="connsiteY3" fmla="*/ 115193 h 331787"/>
              <a:gd name="connsiteX4" fmla="*/ 188484 w 271667"/>
              <a:gd name="connsiteY4" fmla="*/ 144249 h 331787"/>
              <a:gd name="connsiteX5" fmla="*/ 188484 w 271667"/>
              <a:gd name="connsiteY5" fmla="*/ 331787 h 331787"/>
              <a:gd name="connsiteX6" fmla="*/ 146232 w 271667"/>
              <a:gd name="connsiteY6" fmla="*/ 331787 h 331787"/>
              <a:gd name="connsiteX7" fmla="*/ 146232 w 271667"/>
              <a:gd name="connsiteY7" fmla="*/ 207642 h 331787"/>
              <a:gd name="connsiteX8" fmla="*/ 126427 w 271667"/>
              <a:gd name="connsiteY8" fmla="*/ 207642 h 331787"/>
              <a:gd name="connsiteX9" fmla="*/ 126427 w 271667"/>
              <a:gd name="connsiteY9" fmla="*/ 331787 h 331787"/>
              <a:gd name="connsiteX10" fmla="*/ 84175 w 271667"/>
              <a:gd name="connsiteY10" fmla="*/ 331787 h 331787"/>
              <a:gd name="connsiteX11" fmla="*/ 84175 w 271667"/>
              <a:gd name="connsiteY11" fmla="*/ 144249 h 331787"/>
              <a:gd name="connsiteX12" fmla="*/ 73612 w 271667"/>
              <a:gd name="connsiteY12" fmla="*/ 113873 h 331787"/>
              <a:gd name="connsiteX13" fmla="*/ 4952 w 271667"/>
              <a:gd name="connsiteY13" fmla="*/ 45197 h 331787"/>
              <a:gd name="connsiteX14" fmla="*/ 4952 w 271667"/>
              <a:gd name="connsiteY14" fmla="*/ 24066 h 331787"/>
              <a:gd name="connsiteX15" fmla="*/ 26078 w 271667"/>
              <a:gd name="connsiteY15" fmla="*/ 25386 h 331787"/>
              <a:gd name="connsiteX16" fmla="*/ 76252 w 271667"/>
              <a:gd name="connsiteY16" fmla="*/ 74252 h 331787"/>
              <a:gd name="connsiteX17" fmla="*/ 92097 w 271667"/>
              <a:gd name="connsiteY17" fmla="*/ 82176 h 331787"/>
              <a:gd name="connsiteX18" fmla="*/ 128861 w 271667"/>
              <a:gd name="connsiteY18" fmla="*/ 82176 h 331787"/>
              <a:gd name="connsiteX19" fmla="*/ 135559 w 271667"/>
              <a:gd name="connsiteY19" fmla="*/ 82176 h 331787"/>
              <a:gd name="connsiteX20" fmla="*/ 136462 w 271667"/>
              <a:gd name="connsiteY20" fmla="*/ 82550 h 331787"/>
              <a:gd name="connsiteX21" fmla="*/ 137365 w 271667"/>
              <a:gd name="connsiteY21" fmla="*/ 82176 h 331787"/>
              <a:gd name="connsiteX22" fmla="*/ 150477 w 271667"/>
              <a:gd name="connsiteY22" fmla="*/ 82176 h 331787"/>
              <a:gd name="connsiteX23" fmla="*/ 179242 w 271667"/>
              <a:gd name="connsiteY23" fmla="*/ 82176 h 331787"/>
              <a:gd name="connsiteX24" fmla="*/ 199047 w 271667"/>
              <a:gd name="connsiteY24" fmla="*/ 74252 h 331787"/>
              <a:gd name="connsiteX25" fmla="*/ 246581 w 271667"/>
              <a:gd name="connsiteY25" fmla="*/ 24066 h 331787"/>
              <a:gd name="connsiteX26" fmla="*/ 257144 w 271667"/>
              <a:gd name="connsiteY26" fmla="*/ 19113 h 331787"/>
              <a:gd name="connsiteX27" fmla="*/ 136462 w 271667"/>
              <a:gd name="connsiteY27" fmla="*/ 0 h 331787"/>
              <a:gd name="connsiteX28" fmla="*/ 177737 w 271667"/>
              <a:gd name="connsiteY28" fmla="*/ 41275 h 331787"/>
              <a:gd name="connsiteX29" fmla="*/ 165648 w 271667"/>
              <a:gd name="connsiteY29" fmla="*/ 70461 h 331787"/>
              <a:gd name="connsiteX30" fmla="*/ 137365 w 271667"/>
              <a:gd name="connsiteY30" fmla="*/ 82176 h 331787"/>
              <a:gd name="connsiteX31" fmla="*/ 135559 w 271667"/>
              <a:gd name="connsiteY31" fmla="*/ 82176 h 331787"/>
              <a:gd name="connsiteX32" fmla="*/ 107276 w 271667"/>
              <a:gd name="connsiteY32" fmla="*/ 70461 h 331787"/>
              <a:gd name="connsiteX33" fmla="*/ 95187 w 271667"/>
              <a:gd name="connsiteY33" fmla="*/ 41275 h 331787"/>
              <a:gd name="connsiteX34" fmla="*/ 136462 w 271667"/>
              <a:gd name="connsiteY34"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71667" h="331787">
                <a:moveTo>
                  <a:pt x="257144" y="19113"/>
                </a:moveTo>
                <a:cubicBezTo>
                  <a:pt x="260775" y="19113"/>
                  <a:pt x="264406" y="20764"/>
                  <a:pt x="267707" y="24066"/>
                </a:cubicBezTo>
                <a:cubicBezTo>
                  <a:pt x="272988" y="30669"/>
                  <a:pt x="272988" y="41235"/>
                  <a:pt x="267707" y="46517"/>
                </a:cubicBezTo>
                <a:cubicBezTo>
                  <a:pt x="267707" y="46517"/>
                  <a:pt x="267707" y="46517"/>
                  <a:pt x="199047" y="115193"/>
                </a:cubicBezTo>
                <a:cubicBezTo>
                  <a:pt x="199047" y="115193"/>
                  <a:pt x="188484" y="125759"/>
                  <a:pt x="188484" y="144249"/>
                </a:cubicBezTo>
                <a:cubicBezTo>
                  <a:pt x="188484" y="144249"/>
                  <a:pt x="188484" y="144249"/>
                  <a:pt x="188484" y="331787"/>
                </a:cubicBezTo>
                <a:cubicBezTo>
                  <a:pt x="188484" y="331787"/>
                  <a:pt x="188484" y="331787"/>
                  <a:pt x="146232" y="331787"/>
                </a:cubicBezTo>
                <a:cubicBezTo>
                  <a:pt x="146232" y="331787"/>
                  <a:pt x="146232" y="331787"/>
                  <a:pt x="146232" y="207642"/>
                </a:cubicBezTo>
                <a:cubicBezTo>
                  <a:pt x="146232" y="207642"/>
                  <a:pt x="146232" y="207642"/>
                  <a:pt x="126427" y="207642"/>
                </a:cubicBezTo>
                <a:cubicBezTo>
                  <a:pt x="126427" y="207642"/>
                  <a:pt x="126427" y="207642"/>
                  <a:pt x="126427" y="331787"/>
                </a:cubicBezTo>
                <a:cubicBezTo>
                  <a:pt x="126427" y="331787"/>
                  <a:pt x="126427" y="331787"/>
                  <a:pt x="84175" y="331787"/>
                </a:cubicBezTo>
                <a:cubicBezTo>
                  <a:pt x="84175" y="331787"/>
                  <a:pt x="84175" y="331787"/>
                  <a:pt x="84175" y="144249"/>
                </a:cubicBezTo>
                <a:cubicBezTo>
                  <a:pt x="84175" y="125759"/>
                  <a:pt x="73612" y="115193"/>
                  <a:pt x="73612" y="113873"/>
                </a:cubicBezTo>
                <a:cubicBezTo>
                  <a:pt x="73612" y="113873"/>
                  <a:pt x="73612" y="113873"/>
                  <a:pt x="4952" y="45197"/>
                </a:cubicBezTo>
                <a:cubicBezTo>
                  <a:pt x="-1650" y="41235"/>
                  <a:pt x="-1650" y="30669"/>
                  <a:pt x="4952" y="24066"/>
                </a:cubicBezTo>
                <a:cubicBezTo>
                  <a:pt x="11554" y="20104"/>
                  <a:pt x="22117" y="20104"/>
                  <a:pt x="26078" y="25386"/>
                </a:cubicBezTo>
                <a:cubicBezTo>
                  <a:pt x="26078" y="25386"/>
                  <a:pt x="26078" y="25386"/>
                  <a:pt x="76252" y="74252"/>
                </a:cubicBezTo>
                <a:cubicBezTo>
                  <a:pt x="80213" y="79535"/>
                  <a:pt x="86815" y="82176"/>
                  <a:pt x="92097" y="82176"/>
                </a:cubicBezTo>
                <a:cubicBezTo>
                  <a:pt x="92097" y="82176"/>
                  <a:pt x="92097" y="82176"/>
                  <a:pt x="128861" y="82176"/>
                </a:cubicBezTo>
                <a:lnTo>
                  <a:pt x="135559" y="82176"/>
                </a:lnTo>
                <a:lnTo>
                  <a:pt x="136462" y="82550"/>
                </a:lnTo>
                <a:lnTo>
                  <a:pt x="137365" y="82176"/>
                </a:lnTo>
                <a:lnTo>
                  <a:pt x="150477" y="82176"/>
                </a:lnTo>
                <a:cubicBezTo>
                  <a:pt x="158817" y="82176"/>
                  <a:pt x="168349" y="82176"/>
                  <a:pt x="179242" y="82176"/>
                </a:cubicBezTo>
                <a:cubicBezTo>
                  <a:pt x="185843" y="82176"/>
                  <a:pt x="192445" y="79535"/>
                  <a:pt x="199047" y="74252"/>
                </a:cubicBezTo>
                <a:cubicBezTo>
                  <a:pt x="199047" y="74252"/>
                  <a:pt x="199047" y="74252"/>
                  <a:pt x="246581" y="24066"/>
                </a:cubicBezTo>
                <a:cubicBezTo>
                  <a:pt x="249882" y="20764"/>
                  <a:pt x="253513" y="19113"/>
                  <a:pt x="257144" y="19113"/>
                </a:cubicBezTo>
                <a:close/>
                <a:moveTo>
                  <a:pt x="136462" y="0"/>
                </a:moveTo>
                <a:cubicBezTo>
                  <a:pt x="159258" y="0"/>
                  <a:pt x="177737" y="18479"/>
                  <a:pt x="177737" y="41275"/>
                </a:cubicBezTo>
                <a:cubicBezTo>
                  <a:pt x="177737" y="52673"/>
                  <a:pt x="173118" y="62992"/>
                  <a:pt x="165648" y="70461"/>
                </a:cubicBezTo>
                <a:lnTo>
                  <a:pt x="137365" y="82176"/>
                </a:lnTo>
                <a:lnTo>
                  <a:pt x="135559" y="82176"/>
                </a:lnTo>
                <a:lnTo>
                  <a:pt x="107276" y="70461"/>
                </a:lnTo>
                <a:cubicBezTo>
                  <a:pt x="99807" y="62992"/>
                  <a:pt x="95187" y="52673"/>
                  <a:pt x="95187" y="41275"/>
                </a:cubicBezTo>
                <a:cubicBezTo>
                  <a:pt x="95187" y="18479"/>
                  <a:pt x="113666" y="0"/>
                  <a:pt x="136462"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46" name="图片 45"/>
          <p:cNvPicPr>
            <a:picLocks noChangeAspect="1"/>
          </p:cNvPicPr>
          <p:nvPr/>
        </p:nvPicPr>
        <p:blipFill>
          <a:blip r:embed="rId3"/>
          <a:stretch>
            <a:fillRect/>
          </a:stretch>
        </p:blipFill>
        <p:spPr>
          <a:xfrm rot="16200000">
            <a:off x="145169" y="-145167"/>
            <a:ext cx="1268414" cy="1558750"/>
          </a:xfrm>
          <a:prstGeom prst="rect">
            <a:avLst/>
          </a:prstGeom>
        </p:spPr>
      </p:pic>
      <p:grpSp>
        <p:nvGrpSpPr>
          <p:cNvPr id="47" name="组合 46"/>
          <p:cNvGrpSpPr/>
          <p:nvPr/>
        </p:nvGrpSpPr>
        <p:grpSpPr>
          <a:xfrm>
            <a:off x="1785305" y="394109"/>
            <a:ext cx="4440139" cy="712314"/>
            <a:chOff x="1451102" y="1713400"/>
            <a:chExt cx="4440139" cy="712314"/>
          </a:xfrm>
        </p:grpSpPr>
        <p:grpSp>
          <p:nvGrpSpPr>
            <p:cNvPr id="48" name="组合 47"/>
            <p:cNvGrpSpPr/>
            <p:nvPr/>
          </p:nvGrpSpPr>
          <p:grpSpPr>
            <a:xfrm>
              <a:off x="1451102" y="1713400"/>
              <a:ext cx="2639436" cy="535920"/>
              <a:chOff x="5906988" y="1931114"/>
              <a:chExt cx="2639436" cy="535920"/>
            </a:xfrm>
          </p:grpSpPr>
          <p:sp>
            <p:nvSpPr>
              <p:cNvPr id="52" name="矩形 51"/>
              <p:cNvSpPr/>
              <p:nvPr/>
            </p:nvSpPr>
            <p:spPr>
              <a:xfrm>
                <a:off x="6925467" y="1931114"/>
                <a:ext cx="1620957"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chemeClr val="accent6"/>
                    </a:solidFill>
                  </a:rPr>
                  <a:t>文献综述</a:t>
                </a:r>
              </a:p>
            </p:txBody>
          </p:sp>
          <p:sp>
            <p:nvSpPr>
              <p:cNvPr id="55" name="矩形 54"/>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chemeClr val="accent6"/>
                    </a:solidFill>
                  </a:rPr>
                  <a:t>02.</a:t>
                </a:r>
                <a:endParaRPr lang="zh-CN" altLang="en-US" sz="2800" b="1" dirty="0">
                  <a:solidFill>
                    <a:schemeClr val="accent6"/>
                  </a:solidFill>
                </a:endParaRPr>
              </a:p>
            </p:txBody>
          </p:sp>
        </p:grpSp>
        <p:sp>
          <p:nvSpPr>
            <p:cNvPr id="49" name="文本框 48"/>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schemeClr val="bg1">
                      <a:lumMod val="50000"/>
                    </a:schemeClr>
                  </a:solidFill>
                  <a:latin typeface="+mj-ea"/>
                  <a:ea typeface="+mj-ea"/>
                </a:rPr>
                <a:t>L</a:t>
              </a:r>
              <a:r>
                <a:rPr lang="en-US" altLang="zh-CN" sz="1050" dirty="0" smtClean="0">
                  <a:solidFill>
                    <a:schemeClr val="bg1">
                      <a:lumMod val="50000"/>
                    </a:schemeClr>
                  </a:solidFill>
                  <a:latin typeface="+mj-ea"/>
                  <a:ea typeface="+mj-ea"/>
                </a:rPr>
                <a:t>iterature </a:t>
              </a:r>
              <a:r>
                <a:rPr lang="en-US" altLang="zh-CN" sz="1050" dirty="0">
                  <a:solidFill>
                    <a:schemeClr val="bg1">
                      <a:lumMod val="50000"/>
                    </a:schemeClr>
                  </a:solidFill>
                  <a:latin typeface="+mj-ea"/>
                  <a:ea typeface="+mj-ea"/>
                </a:rPr>
                <a:t>review</a:t>
              </a:r>
            </a:p>
          </p:txBody>
        </p:sp>
      </p:grpSp>
      <p:grpSp>
        <p:nvGrpSpPr>
          <p:cNvPr id="56" name="组合 55"/>
          <p:cNvGrpSpPr/>
          <p:nvPr/>
        </p:nvGrpSpPr>
        <p:grpSpPr>
          <a:xfrm>
            <a:off x="3401620" y="1953101"/>
            <a:ext cx="2857998" cy="1265614"/>
            <a:chOff x="1068768" y="3955330"/>
            <a:chExt cx="2187670" cy="1265614"/>
          </a:xfrm>
        </p:grpSpPr>
        <p:sp>
          <p:nvSpPr>
            <p:cNvPr id="57" name="矩形 56"/>
            <p:cNvSpPr/>
            <p:nvPr/>
          </p:nvSpPr>
          <p:spPr>
            <a:xfrm>
              <a:off x="1217257" y="4353014"/>
              <a:ext cx="2039181" cy="867930"/>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smtClean="0">
                  <a:solidFill>
                    <a:schemeClr val="tx1">
                      <a:lumMod val="50000"/>
                      <a:lumOff val="50000"/>
                    </a:schemeClr>
                  </a:solidFill>
                </a:rPr>
                <a:t>大量研究证明</a:t>
              </a:r>
              <a:r>
                <a:rPr lang="zh-CN" altLang="en-US" sz="1400" dirty="0">
                  <a:solidFill>
                    <a:schemeClr val="tx1">
                      <a:lumMod val="50000"/>
                      <a:lumOff val="50000"/>
                    </a:schemeClr>
                  </a:solidFill>
                </a:rPr>
                <a:t>阈下刺激可以影响高级认知加工</a:t>
              </a:r>
              <a:r>
                <a:rPr lang="zh-CN" altLang="en-US" sz="1400" dirty="0" smtClean="0">
                  <a:solidFill>
                    <a:schemeClr val="tx1">
                      <a:lumMod val="50000"/>
                      <a:lumOff val="50000"/>
                    </a:schemeClr>
                  </a:solidFill>
                </a:rPr>
                <a:t>过程。</a:t>
              </a:r>
              <a:endParaRPr lang="en-US" altLang="zh-CN" sz="1400" dirty="0" smtClean="0">
                <a:solidFill>
                  <a:schemeClr val="tx1">
                    <a:lumMod val="50000"/>
                    <a:lumOff val="50000"/>
                  </a:schemeClr>
                </a:solidFill>
              </a:endParaRPr>
            </a:p>
            <a:p>
              <a:pPr>
                <a:lnSpc>
                  <a:spcPct val="120000"/>
                </a:lnSpc>
              </a:pPr>
              <a:r>
                <a:rPr lang="en-US" altLang="zh-CN" sz="1400" b="1" dirty="0" smtClean="0">
                  <a:solidFill>
                    <a:schemeClr val="tx1">
                      <a:lumMod val="50000"/>
                      <a:lumOff val="50000"/>
                    </a:schemeClr>
                  </a:solidFill>
                </a:rPr>
                <a:t>(</a:t>
              </a:r>
              <a:r>
                <a:rPr lang="en-US" altLang="zh-CN" sz="1400" b="1" dirty="0" err="1">
                  <a:solidFill>
                    <a:schemeClr val="tx1">
                      <a:lumMod val="50000"/>
                      <a:lumOff val="50000"/>
                    </a:schemeClr>
                  </a:solidFill>
                </a:rPr>
                <a:t>Epley</a:t>
              </a:r>
              <a:r>
                <a:rPr lang="en-US" altLang="zh-CN" sz="1400" b="1" dirty="0">
                  <a:solidFill>
                    <a:schemeClr val="tx1">
                      <a:lumMod val="50000"/>
                      <a:lumOff val="50000"/>
                    </a:schemeClr>
                  </a:solidFill>
                </a:rPr>
                <a:t> et al., 1999</a:t>
              </a:r>
              <a:r>
                <a:rPr lang="en-US" altLang="zh-CN" sz="1400" b="1" dirty="0" smtClean="0">
                  <a:solidFill>
                    <a:schemeClr val="tx1">
                      <a:lumMod val="50000"/>
                      <a:lumOff val="50000"/>
                    </a:schemeClr>
                  </a:solidFill>
                </a:rPr>
                <a:t>)</a:t>
              </a:r>
              <a:endParaRPr lang="zh-CN" altLang="en-US" sz="1400" b="1" dirty="0">
                <a:solidFill>
                  <a:schemeClr val="tx1">
                    <a:lumMod val="50000"/>
                    <a:lumOff val="50000"/>
                  </a:schemeClr>
                </a:solidFill>
              </a:endParaRPr>
            </a:p>
          </p:txBody>
        </p:sp>
        <p:sp>
          <p:nvSpPr>
            <p:cNvPr id="58" name="矩形 57"/>
            <p:cNvSpPr/>
            <p:nvPr/>
          </p:nvSpPr>
          <p:spPr>
            <a:xfrm>
              <a:off x="1068768" y="3955330"/>
              <a:ext cx="1900085" cy="424732"/>
            </a:xfrm>
            <a:prstGeom prst="rect">
              <a:avLst/>
            </a:prstGeom>
          </p:spPr>
          <p:txBody>
            <a:bodyPr wrap="square">
              <a:spAutoFit/>
              <a:scene3d>
                <a:camera prst="orthographicFront"/>
                <a:lightRig rig="threePt" dir="t"/>
              </a:scene3d>
              <a:sp3d contourW="6350"/>
            </a:bodyPr>
            <a:lstStyle/>
            <a:p>
              <a:pPr>
                <a:lnSpc>
                  <a:spcPct val="120000"/>
                </a:lnSpc>
              </a:pPr>
              <a:r>
                <a:rPr lang="en-US" altLang="zh-CN" b="1" dirty="0" smtClean="0">
                  <a:solidFill>
                    <a:schemeClr val="tx1">
                      <a:lumMod val="65000"/>
                      <a:lumOff val="35000"/>
                    </a:schemeClr>
                  </a:solidFill>
                </a:rPr>
                <a:t>    1999</a:t>
              </a:r>
              <a:r>
                <a:rPr lang="zh-CN" altLang="en-US" b="1" dirty="0" smtClean="0">
                  <a:solidFill>
                    <a:schemeClr val="tx1">
                      <a:lumMod val="65000"/>
                      <a:lumOff val="35000"/>
                    </a:schemeClr>
                  </a:solidFill>
                </a:rPr>
                <a:t>年 </a:t>
              </a:r>
              <a:endParaRPr lang="zh-CN" altLang="en-US" b="1" dirty="0">
                <a:solidFill>
                  <a:schemeClr val="tx1">
                    <a:lumMod val="65000"/>
                    <a:lumOff val="35000"/>
                  </a:schemeClr>
                </a:solidFill>
              </a:endParaRPr>
            </a:p>
          </p:txBody>
        </p:sp>
      </p:grpSp>
      <p:grpSp>
        <p:nvGrpSpPr>
          <p:cNvPr id="59" name="组合 58"/>
          <p:cNvGrpSpPr/>
          <p:nvPr/>
        </p:nvGrpSpPr>
        <p:grpSpPr>
          <a:xfrm>
            <a:off x="6864534" y="1092291"/>
            <a:ext cx="2241974" cy="1265614"/>
            <a:chOff x="1068768" y="3955330"/>
            <a:chExt cx="2241974" cy="1265614"/>
          </a:xfrm>
        </p:grpSpPr>
        <p:sp>
          <p:nvSpPr>
            <p:cNvPr id="60" name="矩形 59"/>
            <p:cNvSpPr/>
            <p:nvPr/>
          </p:nvSpPr>
          <p:spPr>
            <a:xfrm>
              <a:off x="1068768" y="4353014"/>
              <a:ext cx="2187670" cy="867930"/>
            </a:xfrm>
            <a:prstGeom prst="rect">
              <a:avLst/>
            </a:prstGeom>
          </p:spPr>
          <p:txBody>
            <a:bodyPr wrap="square">
              <a:spAutoFit/>
              <a:scene3d>
                <a:camera prst="orthographicFront"/>
                <a:lightRig rig="threePt" dir="t"/>
              </a:scene3d>
              <a:sp3d contourW="6350"/>
            </a:bodyPr>
            <a:lstStyle/>
            <a:p>
              <a:pPr>
                <a:lnSpc>
                  <a:spcPct val="120000"/>
                </a:lnSpc>
              </a:pPr>
              <a:r>
                <a:rPr lang="zh-CN" altLang="en-US" sz="1400" dirty="0" smtClean="0">
                  <a:solidFill>
                    <a:schemeClr val="bg2">
                      <a:lumMod val="50000"/>
                    </a:schemeClr>
                  </a:solidFill>
                </a:rPr>
                <a:t>听觉阈下材料对于阈上材料的学习具有启动效应。</a:t>
              </a:r>
              <a:endParaRPr lang="en-US" altLang="zh-CN" sz="1400" dirty="0" smtClean="0">
                <a:solidFill>
                  <a:schemeClr val="bg2">
                    <a:lumMod val="50000"/>
                  </a:schemeClr>
                </a:solidFill>
              </a:endParaRPr>
            </a:p>
            <a:p>
              <a:pPr>
                <a:lnSpc>
                  <a:spcPct val="120000"/>
                </a:lnSpc>
              </a:pPr>
              <a:r>
                <a:rPr lang="en-US" altLang="zh-CN" sz="1400" b="1" dirty="0" smtClean="0">
                  <a:solidFill>
                    <a:schemeClr val="bg2">
                      <a:lumMod val="50000"/>
                    </a:schemeClr>
                  </a:solidFill>
                </a:rPr>
                <a:t>(</a:t>
              </a:r>
              <a:r>
                <a:rPr lang="zh-CN" altLang="en-US" sz="1400" b="1" dirty="0" smtClean="0">
                  <a:solidFill>
                    <a:schemeClr val="bg2">
                      <a:lumMod val="50000"/>
                    </a:schemeClr>
                  </a:solidFill>
                </a:rPr>
                <a:t>石文典 等，</a:t>
              </a:r>
              <a:r>
                <a:rPr lang="en-US" altLang="zh-CN" sz="1400" b="1" dirty="0" smtClean="0">
                  <a:solidFill>
                    <a:schemeClr val="bg2">
                      <a:lumMod val="50000"/>
                    </a:schemeClr>
                  </a:solidFill>
                </a:rPr>
                <a:t>2005</a:t>
              </a:r>
              <a:r>
                <a:rPr lang="en-US" altLang="zh-CN" sz="1400" b="1" dirty="0">
                  <a:solidFill>
                    <a:schemeClr val="bg2">
                      <a:lumMod val="50000"/>
                    </a:schemeClr>
                  </a:solidFill>
                </a:rPr>
                <a:t>)</a:t>
              </a:r>
              <a:endParaRPr lang="zh-CN" altLang="en-US" sz="1400" b="1" dirty="0">
                <a:solidFill>
                  <a:schemeClr val="bg2">
                    <a:lumMod val="50000"/>
                  </a:schemeClr>
                </a:solidFill>
              </a:endParaRPr>
            </a:p>
          </p:txBody>
        </p:sp>
        <p:sp>
          <p:nvSpPr>
            <p:cNvPr id="61" name="矩形 60"/>
            <p:cNvSpPr/>
            <p:nvPr/>
          </p:nvSpPr>
          <p:spPr>
            <a:xfrm>
              <a:off x="1068768" y="3955330"/>
              <a:ext cx="2241974" cy="424732"/>
            </a:xfrm>
            <a:prstGeom prst="rect">
              <a:avLst/>
            </a:prstGeom>
          </p:spPr>
          <p:txBody>
            <a:bodyPr wrap="square">
              <a:spAutoFit/>
              <a:scene3d>
                <a:camera prst="orthographicFront"/>
                <a:lightRig rig="threePt" dir="t"/>
              </a:scene3d>
              <a:sp3d contourW="6350"/>
            </a:bodyPr>
            <a:lstStyle/>
            <a:p>
              <a:pPr>
                <a:lnSpc>
                  <a:spcPct val="120000"/>
                </a:lnSpc>
              </a:pPr>
              <a:r>
                <a:rPr lang="en-US" altLang="zh-CN" b="1" dirty="0" smtClean="0">
                  <a:solidFill>
                    <a:schemeClr val="tx1">
                      <a:lumMod val="65000"/>
                      <a:lumOff val="35000"/>
                    </a:schemeClr>
                  </a:solidFill>
                </a:rPr>
                <a:t> 2005</a:t>
              </a:r>
              <a:r>
                <a:rPr lang="zh-CN" altLang="en-US" b="1" dirty="0" smtClean="0">
                  <a:solidFill>
                    <a:schemeClr val="tx1">
                      <a:lumMod val="65000"/>
                      <a:lumOff val="35000"/>
                    </a:schemeClr>
                  </a:solidFill>
                </a:rPr>
                <a:t>年</a:t>
              </a:r>
              <a:endParaRPr lang="zh-CN" altLang="en-US" b="1" dirty="0">
                <a:solidFill>
                  <a:schemeClr val="tx1">
                    <a:lumMod val="65000"/>
                    <a:lumOff val="35000"/>
                  </a:schemeClr>
                </a:solidFill>
              </a:endParaRPr>
            </a:p>
          </p:txBody>
        </p:sp>
      </p:grpSp>
    </p:spTree>
    <p:extLst>
      <p:ext uri="{BB962C8B-B14F-4D97-AF65-F5344CB8AC3E}">
        <p14:creationId xmlns:p14="http://schemas.microsoft.com/office/powerpoint/2010/main" val="1752983288"/>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000"/>
                                        <p:tgtEl>
                                          <p:spTgt spid="1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fade">
                                      <p:cBhvr>
                                        <p:cTn id="11" dur="750"/>
                                        <p:tgtEl>
                                          <p:spTgt spid="54"/>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53"/>
                                        </p:tgtEl>
                                        <p:attrNameLst>
                                          <p:attrName>style.visibility</p:attrName>
                                        </p:attrNameLst>
                                      </p:cBhvr>
                                      <p:to>
                                        <p:strVal val="visible"/>
                                      </p:to>
                                    </p:set>
                                    <p:animEffect transition="in" filter="fade">
                                      <p:cBhvr>
                                        <p:cTn id="14" dur="750"/>
                                        <p:tgtEl>
                                          <p:spTgt spid="53"/>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750"/>
                                        <p:tgtEl>
                                          <p:spTgt spid="51"/>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50"/>
                                        </p:tgtEl>
                                        <p:attrNameLst>
                                          <p:attrName>style.visibility</p:attrName>
                                        </p:attrNameLst>
                                      </p:cBhvr>
                                      <p:to>
                                        <p:strVal val="visible"/>
                                      </p:to>
                                    </p:set>
                                    <p:animEffect transition="in" filter="fade">
                                      <p:cBhvr>
                                        <p:cTn id="20" dur="750"/>
                                        <p:tgtEl>
                                          <p:spTgt spid="50"/>
                                        </p:tgtEl>
                                      </p:cBhvr>
                                    </p:animEffect>
                                  </p:childTnLst>
                                </p:cTn>
                              </p:par>
                            </p:childTnLst>
                          </p:cTn>
                        </p:par>
                        <p:par>
                          <p:cTn id="21" fill="hold">
                            <p:stCondLst>
                              <p:cond delay="2500"/>
                            </p:stCondLst>
                            <p:childTnLst>
                              <p:par>
                                <p:cTn id="22" presetID="10" presetClass="entr" presetSubtype="0" fill="hold" nodeType="after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par>
                                <p:cTn id="25" presetID="10"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par>
                                <p:cTn id="28" presetID="10" presetClass="entr" presetSubtype="0" fill="hold" nodeType="withEffect">
                                  <p:stCondLst>
                                    <p:cond delay="0"/>
                                  </p:stCondLst>
                                  <p:childTnLst>
                                    <p:set>
                                      <p:cBhvr>
                                        <p:cTn id="29" dur="1" fill="hold">
                                          <p:stCondLst>
                                            <p:cond delay="0"/>
                                          </p:stCondLst>
                                        </p:cTn>
                                        <p:tgtEl>
                                          <p:spTgt spid="43"/>
                                        </p:tgtEl>
                                        <p:attrNameLst>
                                          <p:attrName>style.visibility</p:attrName>
                                        </p:attrNameLst>
                                      </p:cBhvr>
                                      <p:to>
                                        <p:strVal val="visible"/>
                                      </p:to>
                                    </p:set>
                                    <p:animEffect transition="in" filter="fade">
                                      <p:cBhvr>
                                        <p:cTn id="30" dur="500"/>
                                        <p:tgtEl>
                                          <p:spTgt spid="43"/>
                                        </p:tgtEl>
                                      </p:cBhvr>
                                    </p:animEffect>
                                  </p:childTnLst>
                                </p:cTn>
                              </p:par>
                              <p:par>
                                <p:cTn id="31" presetID="10" presetClass="entr" presetSubtype="0" fill="hold" nodeType="with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500"/>
                                        <p:tgtEl>
                                          <p:spTgt spid="56"/>
                                        </p:tgtEl>
                                      </p:cBhvr>
                                    </p:animEffect>
                                  </p:childTnLst>
                                </p:cTn>
                              </p:par>
                              <p:par>
                                <p:cTn id="34" presetID="10" presetClass="entr" presetSubtype="0" fill="hold" nodeType="withEffect">
                                  <p:stCondLst>
                                    <p:cond delay="0"/>
                                  </p:stCondLst>
                                  <p:childTnLst>
                                    <p:set>
                                      <p:cBhvr>
                                        <p:cTn id="35" dur="1" fill="hold">
                                          <p:stCondLst>
                                            <p:cond delay="0"/>
                                          </p:stCondLst>
                                        </p:cTn>
                                        <p:tgtEl>
                                          <p:spTgt spid="59"/>
                                        </p:tgtEl>
                                        <p:attrNameLst>
                                          <p:attrName>style.visibility</p:attrName>
                                        </p:attrNameLst>
                                      </p:cBhvr>
                                      <p:to>
                                        <p:strVal val="visible"/>
                                      </p:to>
                                    </p:set>
                                    <p:animEffect transition="in" filter="fade">
                                      <p:cBhvr>
                                        <p:cTn id="3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3" grpId="0" animBg="1"/>
      <p:bldP spid="51" grpId="0" animBg="1"/>
      <p:bldP spid="5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占位符 11"/>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19150" r="19150"/>
          <a:stretch>
            <a:fillRect/>
          </a:stretch>
        </p:blipFill>
        <p:spPr/>
      </p:pic>
      <p:sp>
        <p:nvSpPr>
          <p:cNvPr id="4" name="等腰三角形 3"/>
          <p:cNvSpPr/>
          <p:nvPr/>
        </p:nvSpPr>
        <p:spPr>
          <a:xfrm rot="5400000">
            <a:off x="7457707" y="3433817"/>
            <a:ext cx="254000" cy="218966"/>
          </a:xfrm>
          <a:prstGeom prst="triangl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p>
        </p:txBody>
      </p:sp>
      <p:grpSp>
        <p:nvGrpSpPr>
          <p:cNvPr id="2" name="组合 1"/>
          <p:cNvGrpSpPr/>
          <p:nvPr/>
        </p:nvGrpSpPr>
        <p:grpSpPr>
          <a:xfrm>
            <a:off x="0" y="2786799"/>
            <a:ext cx="6946320" cy="2377400"/>
            <a:chOff x="0" y="2786799"/>
            <a:chExt cx="6946320" cy="2377400"/>
          </a:xfrm>
        </p:grpSpPr>
        <p:cxnSp>
          <p:nvCxnSpPr>
            <p:cNvPr id="5" name="直接连接符 4"/>
            <p:cNvCxnSpPr>
              <a:cxnSpLocks/>
            </p:cNvCxnSpPr>
            <p:nvPr/>
          </p:nvCxnSpPr>
          <p:spPr>
            <a:xfrm>
              <a:off x="0" y="3543300"/>
              <a:ext cx="6096000" cy="0"/>
            </a:xfrm>
            <a:prstGeom prst="line">
              <a:avLst/>
            </a:prstGeom>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5339499" y="2786799"/>
              <a:ext cx="1513002" cy="1513002"/>
            </a:xfrm>
            <a:prstGeom prst="ellipse">
              <a:avLst/>
            </a:prstGeom>
            <a:solidFill>
              <a:schemeClr val="accent1"/>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p>
          </p:txBody>
        </p:sp>
        <p:sp>
          <p:nvSpPr>
            <p:cNvPr id="8" name="椭圆 7"/>
            <p:cNvSpPr/>
            <p:nvPr/>
          </p:nvSpPr>
          <p:spPr>
            <a:xfrm>
              <a:off x="2239141" y="3112691"/>
              <a:ext cx="861218" cy="861218"/>
            </a:xfrm>
            <a:prstGeom prst="ellipse">
              <a:avLst/>
            </a:prstGeom>
            <a:solidFill>
              <a:schemeClr val="accent2"/>
            </a:solidFill>
            <a:ln w="15875">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scene3d>
                <a:camera prst="orthographicFront"/>
                <a:lightRig rig="threePt" dir="t"/>
              </a:scene3d>
              <a:sp3d contourW="12700"/>
            </a:bodyPr>
            <a:lstStyle/>
            <a:p>
              <a:pPr algn="ctr"/>
              <a:endParaRPr lang="zh-CN" altLang="en-US"/>
            </a:p>
          </p:txBody>
        </p:sp>
        <p:sp>
          <p:nvSpPr>
            <p:cNvPr id="9" name="文本框 8"/>
            <p:cNvSpPr txBox="1"/>
            <p:nvPr/>
          </p:nvSpPr>
          <p:spPr>
            <a:xfrm>
              <a:off x="1725442" y="4136664"/>
              <a:ext cx="1888616" cy="369332"/>
            </a:xfrm>
            <a:prstGeom prst="rect">
              <a:avLst/>
            </a:prstGeom>
            <a:noFill/>
          </p:spPr>
          <p:txBody>
            <a:bodyPr wrap="square" rtlCol="0">
              <a:spAutoFit/>
              <a:scene3d>
                <a:camera prst="orthographicFront"/>
                <a:lightRig rig="threePt" dir="t"/>
              </a:scene3d>
              <a:sp3d contourW="12700"/>
            </a:bodyPr>
            <a:lstStyle/>
            <a:p>
              <a:pPr marR="0" lvl="0" algn="ctr" defTabSz="914400" rtl="0" eaLnBrk="1" fontAlgn="auto" latinLnBrk="0" hangingPunct="1">
                <a:lnSpc>
                  <a:spcPct val="100000"/>
                </a:lnSpc>
                <a:spcBef>
                  <a:spcPts val="0"/>
                </a:spcBef>
                <a:spcAft>
                  <a:spcPts val="0"/>
                </a:spcAft>
                <a:buClrTx/>
                <a:buSzTx/>
                <a:tabLst/>
                <a:defRPr/>
              </a:pPr>
              <a:r>
                <a:rPr kumimoji="0" lang="zh-CN" altLang="en-US" b="1" i="0" u="none" strike="noStrike" kern="1200" cap="none" spc="0" normalizeH="0" baseline="0" noProof="0" dirty="0" smtClean="0">
                  <a:ln>
                    <a:noFill/>
                  </a:ln>
                  <a:solidFill>
                    <a:schemeClr val="tx1">
                      <a:lumMod val="65000"/>
                      <a:lumOff val="35000"/>
                    </a:schemeClr>
                  </a:solidFill>
                  <a:effectLst/>
                  <a:uLnTx/>
                  <a:uFillTx/>
                  <a:latin typeface="Arial"/>
                  <a:ea typeface="微软雅黑"/>
                  <a:cs typeface="+mn-cs"/>
                </a:rPr>
                <a:t>同一通道</a:t>
              </a:r>
              <a:endParaRPr kumimoji="0" lang="zh-CN" altLang="en-US" b="1" i="0" u="none" strike="noStrike" kern="1200" cap="none" spc="0" normalizeH="0" baseline="0" noProof="0" dirty="0">
                <a:ln>
                  <a:noFill/>
                </a:ln>
                <a:solidFill>
                  <a:schemeClr val="tx1">
                    <a:lumMod val="65000"/>
                    <a:lumOff val="35000"/>
                  </a:schemeClr>
                </a:solidFill>
                <a:effectLst/>
                <a:uLnTx/>
                <a:uFillTx/>
                <a:latin typeface="Arial"/>
                <a:ea typeface="微软雅黑"/>
                <a:cs typeface="+mn-cs"/>
              </a:endParaRPr>
            </a:p>
          </p:txBody>
        </p:sp>
        <p:sp>
          <p:nvSpPr>
            <p:cNvPr id="15" name="矩形 14"/>
            <p:cNvSpPr/>
            <p:nvPr/>
          </p:nvSpPr>
          <p:spPr>
            <a:xfrm>
              <a:off x="1449615" y="4554801"/>
              <a:ext cx="2440270"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smtClean="0">
                  <a:solidFill>
                    <a:schemeClr val="tx1">
                      <a:lumMod val="65000"/>
                      <a:lumOff val="35000"/>
                    </a:schemeClr>
                  </a:solidFill>
                </a:rPr>
                <a:t>阈下刺激种类与阈上刺激种类相同时，具有启动效应。</a:t>
              </a:r>
              <a:endParaRPr lang="zh-CN" altLang="en-US" sz="1400" dirty="0">
                <a:solidFill>
                  <a:schemeClr val="tx1">
                    <a:lumMod val="65000"/>
                    <a:lumOff val="35000"/>
                  </a:schemeClr>
                </a:solidFill>
              </a:endParaRPr>
            </a:p>
          </p:txBody>
        </p:sp>
        <p:sp>
          <p:nvSpPr>
            <p:cNvPr id="16" name="矩形 15"/>
            <p:cNvSpPr/>
            <p:nvPr/>
          </p:nvSpPr>
          <p:spPr>
            <a:xfrm>
              <a:off x="5245680" y="3330934"/>
              <a:ext cx="1700640" cy="394210"/>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smtClean="0">
                  <a:solidFill>
                    <a:schemeClr val="bg1"/>
                  </a:solidFill>
                </a:rPr>
                <a:t>跨通道</a:t>
              </a:r>
              <a:endParaRPr lang="zh-CN" altLang="en-US" b="1" dirty="0">
                <a:solidFill>
                  <a:schemeClr val="bg1"/>
                </a:solidFill>
              </a:endParaRPr>
            </a:p>
          </p:txBody>
        </p:sp>
        <p:sp>
          <p:nvSpPr>
            <p:cNvPr id="18" name="椭圆 16"/>
            <p:cNvSpPr/>
            <p:nvPr/>
          </p:nvSpPr>
          <p:spPr>
            <a:xfrm>
              <a:off x="2462276" y="3306011"/>
              <a:ext cx="420830" cy="474578"/>
            </a:xfrm>
            <a:custGeom>
              <a:avLst/>
              <a:gdLst>
                <a:gd name="connsiteX0" fmla="*/ 83998 w 298823"/>
                <a:gd name="connsiteY0" fmla="*/ 191940 h 336988"/>
                <a:gd name="connsiteX1" fmla="*/ 75231 w 298823"/>
                <a:gd name="connsiteY1" fmla="*/ 198416 h 336988"/>
                <a:gd name="connsiteX2" fmla="*/ 73932 w 298823"/>
                <a:gd name="connsiteY2" fmla="*/ 208776 h 336988"/>
                <a:gd name="connsiteX3" fmla="*/ 80426 w 298823"/>
                <a:gd name="connsiteY3" fmla="*/ 217842 h 336988"/>
                <a:gd name="connsiteX4" fmla="*/ 115496 w 298823"/>
                <a:gd name="connsiteY4" fmla="*/ 238563 h 336988"/>
                <a:gd name="connsiteX5" fmla="*/ 114197 w 298823"/>
                <a:gd name="connsiteY5" fmla="*/ 233383 h 336988"/>
                <a:gd name="connsiteX6" fmla="*/ 98611 w 298823"/>
                <a:gd name="connsiteY6" fmla="*/ 195826 h 336988"/>
                <a:gd name="connsiteX7" fmla="*/ 94714 w 298823"/>
                <a:gd name="connsiteY7" fmla="*/ 193235 h 336988"/>
                <a:gd name="connsiteX8" fmla="*/ 83998 w 298823"/>
                <a:gd name="connsiteY8" fmla="*/ 191940 h 336988"/>
                <a:gd name="connsiteX9" fmla="*/ 73603 w 298823"/>
                <a:gd name="connsiteY9" fmla="*/ 53869 h 336988"/>
                <a:gd name="connsiteX10" fmla="*/ 65732 w 298823"/>
                <a:gd name="connsiteY10" fmla="*/ 70965 h 336988"/>
                <a:gd name="connsiteX11" fmla="*/ 127388 w 298823"/>
                <a:gd name="connsiteY11" fmla="*/ 227467 h 336988"/>
                <a:gd name="connsiteX12" fmla="*/ 178549 w 298823"/>
                <a:gd name="connsiteY12" fmla="*/ 274812 h 336988"/>
                <a:gd name="connsiteX13" fmla="*/ 183796 w 298823"/>
                <a:gd name="connsiteY13" fmla="*/ 278757 h 336988"/>
                <a:gd name="connsiteX14" fmla="*/ 199538 w 298823"/>
                <a:gd name="connsiteY14" fmla="*/ 319526 h 336988"/>
                <a:gd name="connsiteX15" fmla="*/ 282183 w 298823"/>
                <a:gd name="connsiteY15" fmla="*/ 286648 h 336988"/>
                <a:gd name="connsiteX16" fmla="*/ 266441 w 298823"/>
                <a:gd name="connsiteY16" fmla="*/ 245879 h 336988"/>
                <a:gd name="connsiteX17" fmla="*/ 266441 w 298823"/>
                <a:gd name="connsiteY17" fmla="*/ 239303 h 336988"/>
                <a:gd name="connsiteX18" fmla="*/ 271689 w 298823"/>
                <a:gd name="connsiteY18" fmla="*/ 170916 h 336988"/>
                <a:gd name="connsiteX19" fmla="*/ 244140 w 298823"/>
                <a:gd name="connsiteY19" fmla="*/ 99898 h 336988"/>
                <a:gd name="connsiteX20" fmla="*/ 225775 w 298823"/>
                <a:gd name="connsiteY20" fmla="*/ 92008 h 336988"/>
                <a:gd name="connsiteX21" fmla="*/ 217904 w 298823"/>
                <a:gd name="connsiteY21" fmla="*/ 110419 h 336988"/>
                <a:gd name="connsiteX22" fmla="*/ 229710 w 298823"/>
                <a:gd name="connsiteY22" fmla="*/ 138037 h 336988"/>
                <a:gd name="connsiteX23" fmla="*/ 225775 w 298823"/>
                <a:gd name="connsiteY23" fmla="*/ 147243 h 336988"/>
                <a:gd name="connsiteX24" fmla="*/ 215280 w 298823"/>
                <a:gd name="connsiteY24" fmla="*/ 143298 h 336988"/>
                <a:gd name="connsiteX25" fmla="*/ 204785 w 298823"/>
                <a:gd name="connsiteY25" fmla="*/ 115680 h 336988"/>
                <a:gd name="connsiteX26" fmla="*/ 203474 w 298823"/>
                <a:gd name="connsiteY26" fmla="*/ 113050 h 336988"/>
                <a:gd name="connsiteX27" fmla="*/ 200850 w 298823"/>
                <a:gd name="connsiteY27" fmla="*/ 105159 h 336988"/>
                <a:gd name="connsiteX28" fmla="*/ 192979 w 298823"/>
                <a:gd name="connsiteY28" fmla="*/ 98583 h 336988"/>
                <a:gd name="connsiteX29" fmla="*/ 182484 w 298823"/>
                <a:gd name="connsiteY29" fmla="*/ 97268 h 336988"/>
                <a:gd name="connsiteX30" fmla="*/ 174613 w 298823"/>
                <a:gd name="connsiteY30" fmla="*/ 105159 h 336988"/>
                <a:gd name="connsiteX31" fmla="*/ 174613 w 298823"/>
                <a:gd name="connsiteY31" fmla="*/ 115680 h 336988"/>
                <a:gd name="connsiteX32" fmla="*/ 190355 w 298823"/>
                <a:gd name="connsiteY32" fmla="*/ 155134 h 336988"/>
                <a:gd name="connsiteX33" fmla="*/ 186420 w 298823"/>
                <a:gd name="connsiteY33" fmla="*/ 164340 h 336988"/>
                <a:gd name="connsiteX34" fmla="*/ 177237 w 298823"/>
                <a:gd name="connsiteY34" fmla="*/ 160395 h 336988"/>
                <a:gd name="connsiteX35" fmla="*/ 157560 w 298823"/>
                <a:gd name="connsiteY35" fmla="*/ 111735 h 336988"/>
                <a:gd name="connsiteX36" fmla="*/ 149689 w 298823"/>
                <a:gd name="connsiteY36" fmla="*/ 103844 h 336988"/>
                <a:gd name="connsiteX37" fmla="*/ 139194 w 298823"/>
                <a:gd name="connsiteY37" fmla="*/ 103844 h 336988"/>
                <a:gd name="connsiteX38" fmla="*/ 131323 w 298823"/>
                <a:gd name="connsiteY38" fmla="*/ 122256 h 336988"/>
                <a:gd name="connsiteX39" fmla="*/ 149689 w 298823"/>
                <a:gd name="connsiteY39" fmla="*/ 169601 h 336988"/>
                <a:gd name="connsiteX40" fmla="*/ 145753 w 298823"/>
                <a:gd name="connsiteY40" fmla="*/ 178807 h 336988"/>
                <a:gd name="connsiteX41" fmla="*/ 136570 w 298823"/>
                <a:gd name="connsiteY41" fmla="*/ 174861 h 336988"/>
                <a:gd name="connsiteX42" fmla="*/ 118205 w 298823"/>
                <a:gd name="connsiteY42" fmla="*/ 127516 h 336988"/>
                <a:gd name="connsiteX43" fmla="*/ 91968 w 298823"/>
                <a:gd name="connsiteY43" fmla="*/ 61759 h 336988"/>
                <a:gd name="connsiteX44" fmla="*/ 84753 w 298823"/>
                <a:gd name="connsiteY44" fmla="*/ 53869 h 336988"/>
                <a:gd name="connsiteX45" fmla="*/ 73603 w 298823"/>
                <a:gd name="connsiteY45" fmla="*/ 53869 h 336988"/>
                <a:gd name="connsiteX46" fmla="*/ 56758 w 298823"/>
                <a:gd name="connsiteY46" fmla="*/ 49650 h 336988"/>
                <a:gd name="connsiteX47" fmla="*/ 49954 w 298823"/>
                <a:gd name="connsiteY47" fmla="*/ 55917 h 336988"/>
                <a:gd name="connsiteX48" fmla="*/ 48594 w 298823"/>
                <a:gd name="connsiteY48" fmla="*/ 67197 h 336988"/>
                <a:gd name="connsiteX49" fmla="*/ 51315 w 298823"/>
                <a:gd name="connsiteY49" fmla="*/ 73463 h 336988"/>
                <a:gd name="connsiteX50" fmla="*/ 56758 w 298823"/>
                <a:gd name="connsiteY50" fmla="*/ 49650 h 336988"/>
                <a:gd name="connsiteX51" fmla="*/ 46241 w 298823"/>
                <a:gd name="connsiteY51" fmla="*/ 18716 h 336988"/>
                <a:gd name="connsiteX52" fmla="*/ 18129 w 298823"/>
                <a:gd name="connsiteY52" fmla="*/ 45142 h 336988"/>
                <a:gd name="connsiteX53" fmla="*/ 44588 w 298823"/>
                <a:gd name="connsiteY53" fmla="*/ 109486 h 336988"/>
                <a:gd name="connsiteX54" fmla="*/ 67077 w 298823"/>
                <a:gd name="connsiteY54" fmla="*/ 113425 h 336988"/>
                <a:gd name="connsiteX55" fmla="*/ 59140 w 298823"/>
                <a:gd name="connsiteY55" fmla="*/ 95041 h 336988"/>
                <a:gd name="connsiteX56" fmla="*/ 48556 w 298823"/>
                <a:gd name="connsiteY56" fmla="*/ 91102 h 336988"/>
                <a:gd name="connsiteX57" fmla="*/ 34004 w 298823"/>
                <a:gd name="connsiteY57" fmla="*/ 71405 h 336988"/>
                <a:gd name="connsiteX58" fmla="*/ 37973 w 298823"/>
                <a:gd name="connsiteY58" fmla="*/ 47768 h 336988"/>
                <a:gd name="connsiteX59" fmla="*/ 81629 w 298823"/>
                <a:gd name="connsiteY59" fmla="*/ 37263 h 336988"/>
                <a:gd name="connsiteX60" fmla="*/ 84275 w 298823"/>
                <a:gd name="connsiteY60" fmla="*/ 38577 h 336988"/>
                <a:gd name="connsiteX61" fmla="*/ 105442 w 298823"/>
                <a:gd name="connsiteY61" fmla="*/ 56961 h 336988"/>
                <a:gd name="connsiteX62" fmla="*/ 113379 w 298823"/>
                <a:gd name="connsiteY62" fmla="*/ 75345 h 336988"/>
                <a:gd name="connsiteX63" fmla="*/ 84275 w 298823"/>
                <a:gd name="connsiteY63" fmla="*/ 18880 h 336988"/>
                <a:gd name="connsiteX64" fmla="*/ 46241 w 298823"/>
                <a:gd name="connsiteY64" fmla="*/ 18716 h 336988"/>
                <a:gd name="connsiteX65" fmla="*/ 64058 w 298823"/>
                <a:gd name="connsiteY65" fmla="*/ 0 h 336988"/>
                <a:gd name="connsiteX66" fmla="*/ 89065 w 298823"/>
                <a:gd name="connsiteY66" fmla="*/ 5387 h 336988"/>
                <a:gd name="connsiteX67" fmla="*/ 123284 w 298823"/>
                <a:gd name="connsiteY67" fmla="*/ 89604 h 336988"/>
                <a:gd name="connsiteX68" fmla="*/ 120652 w 298823"/>
                <a:gd name="connsiteY68" fmla="*/ 94867 h 336988"/>
                <a:gd name="connsiteX69" fmla="*/ 121968 w 298823"/>
                <a:gd name="connsiteY69" fmla="*/ 98815 h 336988"/>
                <a:gd name="connsiteX70" fmla="*/ 133813 w 298823"/>
                <a:gd name="connsiteY70" fmla="*/ 90920 h 336988"/>
                <a:gd name="connsiteX71" fmla="*/ 156188 w 298823"/>
                <a:gd name="connsiteY71" fmla="*/ 90920 h 336988"/>
                <a:gd name="connsiteX72" fmla="*/ 164084 w 298823"/>
                <a:gd name="connsiteY72" fmla="*/ 96183 h 336988"/>
                <a:gd name="connsiteX73" fmla="*/ 177246 w 298823"/>
                <a:gd name="connsiteY73" fmla="*/ 84340 h 336988"/>
                <a:gd name="connsiteX74" fmla="*/ 207517 w 298823"/>
                <a:gd name="connsiteY74" fmla="*/ 89604 h 336988"/>
                <a:gd name="connsiteX75" fmla="*/ 220678 w 298823"/>
                <a:gd name="connsiteY75" fmla="*/ 79077 h 336988"/>
                <a:gd name="connsiteX76" fmla="*/ 257530 w 298823"/>
                <a:gd name="connsiteY76" fmla="*/ 94867 h 336988"/>
                <a:gd name="connsiteX77" fmla="*/ 286485 w 298823"/>
                <a:gd name="connsiteY77" fmla="*/ 165925 h 336988"/>
                <a:gd name="connsiteX78" fmla="*/ 281220 w 298823"/>
                <a:gd name="connsiteY78" fmla="*/ 243561 h 336988"/>
                <a:gd name="connsiteX79" fmla="*/ 298330 w 298823"/>
                <a:gd name="connsiteY79" fmla="*/ 289617 h 336988"/>
                <a:gd name="connsiteX80" fmla="*/ 294382 w 298823"/>
                <a:gd name="connsiteY80" fmla="*/ 298828 h 336988"/>
                <a:gd name="connsiteX81" fmla="*/ 198304 w 298823"/>
                <a:gd name="connsiteY81" fmla="*/ 336988 h 336988"/>
                <a:gd name="connsiteX82" fmla="*/ 195672 w 298823"/>
                <a:gd name="connsiteY82" fmla="*/ 336988 h 336988"/>
                <a:gd name="connsiteX83" fmla="*/ 189091 w 298823"/>
                <a:gd name="connsiteY83" fmla="*/ 331725 h 336988"/>
                <a:gd name="connsiteX84" fmla="*/ 170665 w 298823"/>
                <a:gd name="connsiteY84" fmla="*/ 286985 h 336988"/>
                <a:gd name="connsiteX85" fmla="*/ 139078 w 298823"/>
                <a:gd name="connsiteY85" fmla="*/ 269879 h 336988"/>
                <a:gd name="connsiteX86" fmla="*/ 71955 w 298823"/>
                <a:gd name="connsiteY86" fmla="*/ 229087 h 336988"/>
                <a:gd name="connsiteX87" fmla="*/ 58794 w 298823"/>
                <a:gd name="connsiteY87" fmla="*/ 211980 h 336988"/>
                <a:gd name="connsiteX88" fmla="*/ 61426 w 298823"/>
                <a:gd name="connsiteY88" fmla="*/ 189610 h 336988"/>
                <a:gd name="connsiteX89" fmla="*/ 79852 w 298823"/>
                <a:gd name="connsiteY89" fmla="*/ 176452 h 336988"/>
                <a:gd name="connsiteX90" fmla="*/ 90381 w 298823"/>
                <a:gd name="connsiteY90" fmla="*/ 176452 h 336988"/>
                <a:gd name="connsiteX91" fmla="*/ 71955 w 298823"/>
                <a:gd name="connsiteY91" fmla="*/ 127764 h 336988"/>
                <a:gd name="connsiteX92" fmla="*/ 70639 w 298823"/>
                <a:gd name="connsiteY92" fmla="*/ 127764 h 336988"/>
                <a:gd name="connsiteX93" fmla="*/ 64058 w 298823"/>
                <a:gd name="connsiteY93" fmla="*/ 129080 h 336988"/>
                <a:gd name="connsiteX94" fmla="*/ 39052 w 298823"/>
                <a:gd name="connsiteY94" fmla="*/ 123817 h 336988"/>
                <a:gd name="connsiteX95" fmla="*/ 4832 w 298823"/>
                <a:gd name="connsiteY95" fmla="*/ 39600 h 336988"/>
                <a:gd name="connsiteX96" fmla="*/ 64058 w 298823"/>
                <a:gd name="connsiteY96" fmla="*/ 0 h 336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298823" h="336988">
                  <a:moveTo>
                    <a:pt x="83998" y="191940"/>
                  </a:moveTo>
                  <a:cubicBezTo>
                    <a:pt x="80426" y="192912"/>
                    <a:pt x="77179" y="195178"/>
                    <a:pt x="75231" y="198416"/>
                  </a:cubicBezTo>
                  <a:cubicBezTo>
                    <a:pt x="72633" y="201006"/>
                    <a:pt x="72633" y="204891"/>
                    <a:pt x="73932" y="208776"/>
                  </a:cubicBezTo>
                  <a:cubicBezTo>
                    <a:pt x="73932" y="212662"/>
                    <a:pt x="76530" y="215252"/>
                    <a:pt x="80426" y="217842"/>
                  </a:cubicBezTo>
                  <a:lnTo>
                    <a:pt x="115496" y="238563"/>
                  </a:lnTo>
                  <a:cubicBezTo>
                    <a:pt x="115496" y="237268"/>
                    <a:pt x="114197" y="235973"/>
                    <a:pt x="114197" y="233383"/>
                  </a:cubicBezTo>
                  <a:cubicBezTo>
                    <a:pt x="114197" y="233383"/>
                    <a:pt x="114197" y="233383"/>
                    <a:pt x="98611" y="195826"/>
                  </a:cubicBezTo>
                  <a:cubicBezTo>
                    <a:pt x="98611" y="195826"/>
                    <a:pt x="98611" y="195826"/>
                    <a:pt x="94714" y="193235"/>
                  </a:cubicBezTo>
                  <a:cubicBezTo>
                    <a:pt x="91467" y="191293"/>
                    <a:pt x="87570" y="190969"/>
                    <a:pt x="83998" y="191940"/>
                  </a:cubicBezTo>
                  <a:close/>
                  <a:moveTo>
                    <a:pt x="73603" y="53869"/>
                  </a:moveTo>
                  <a:cubicBezTo>
                    <a:pt x="65732" y="56499"/>
                    <a:pt x="63108" y="64390"/>
                    <a:pt x="65732" y="70965"/>
                  </a:cubicBezTo>
                  <a:cubicBezTo>
                    <a:pt x="65732" y="70965"/>
                    <a:pt x="65732" y="70965"/>
                    <a:pt x="127388" y="227467"/>
                  </a:cubicBezTo>
                  <a:cubicBezTo>
                    <a:pt x="136570" y="251139"/>
                    <a:pt x="154936" y="266921"/>
                    <a:pt x="178549" y="274812"/>
                  </a:cubicBezTo>
                  <a:cubicBezTo>
                    <a:pt x="181173" y="274812"/>
                    <a:pt x="182484" y="276127"/>
                    <a:pt x="183796" y="278757"/>
                  </a:cubicBezTo>
                  <a:cubicBezTo>
                    <a:pt x="183796" y="278757"/>
                    <a:pt x="183796" y="278757"/>
                    <a:pt x="199538" y="319526"/>
                  </a:cubicBezTo>
                  <a:lnTo>
                    <a:pt x="282183" y="286648"/>
                  </a:lnTo>
                  <a:cubicBezTo>
                    <a:pt x="282183" y="286648"/>
                    <a:pt x="282183" y="286648"/>
                    <a:pt x="266441" y="245879"/>
                  </a:cubicBezTo>
                  <a:cubicBezTo>
                    <a:pt x="265129" y="243248"/>
                    <a:pt x="265129" y="241933"/>
                    <a:pt x="266441" y="239303"/>
                  </a:cubicBezTo>
                  <a:cubicBezTo>
                    <a:pt x="279559" y="218261"/>
                    <a:pt x="280871" y="193273"/>
                    <a:pt x="271689" y="170916"/>
                  </a:cubicBezTo>
                  <a:cubicBezTo>
                    <a:pt x="271689" y="170916"/>
                    <a:pt x="271689" y="170916"/>
                    <a:pt x="244140" y="99898"/>
                  </a:cubicBezTo>
                  <a:cubicBezTo>
                    <a:pt x="241517" y="92008"/>
                    <a:pt x="233646" y="89377"/>
                    <a:pt x="225775" y="92008"/>
                  </a:cubicBezTo>
                  <a:cubicBezTo>
                    <a:pt x="219215" y="94638"/>
                    <a:pt x="215280" y="102529"/>
                    <a:pt x="217904" y="110419"/>
                  </a:cubicBezTo>
                  <a:cubicBezTo>
                    <a:pt x="217904" y="110419"/>
                    <a:pt x="217904" y="110419"/>
                    <a:pt x="229710" y="138037"/>
                  </a:cubicBezTo>
                  <a:cubicBezTo>
                    <a:pt x="231022" y="141983"/>
                    <a:pt x="228398" y="145928"/>
                    <a:pt x="225775" y="147243"/>
                  </a:cubicBezTo>
                  <a:cubicBezTo>
                    <a:pt x="221839" y="149874"/>
                    <a:pt x="217904" y="147243"/>
                    <a:pt x="215280" y="143298"/>
                  </a:cubicBezTo>
                  <a:cubicBezTo>
                    <a:pt x="215280" y="143298"/>
                    <a:pt x="215280" y="143298"/>
                    <a:pt x="204785" y="115680"/>
                  </a:cubicBezTo>
                  <a:cubicBezTo>
                    <a:pt x="204785" y="114365"/>
                    <a:pt x="204785" y="114365"/>
                    <a:pt x="203474" y="113050"/>
                  </a:cubicBezTo>
                  <a:cubicBezTo>
                    <a:pt x="203474" y="113050"/>
                    <a:pt x="203474" y="113050"/>
                    <a:pt x="200850" y="105159"/>
                  </a:cubicBezTo>
                  <a:cubicBezTo>
                    <a:pt x="199538" y="102529"/>
                    <a:pt x="196914" y="99898"/>
                    <a:pt x="192979" y="98583"/>
                  </a:cubicBezTo>
                  <a:cubicBezTo>
                    <a:pt x="190355" y="95953"/>
                    <a:pt x="186420" y="95953"/>
                    <a:pt x="182484" y="97268"/>
                  </a:cubicBezTo>
                  <a:cubicBezTo>
                    <a:pt x="178549" y="98583"/>
                    <a:pt x="175925" y="101213"/>
                    <a:pt x="174613" y="105159"/>
                  </a:cubicBezTo>
                  <a:cubicBezTo>
                    <a:pt x="173302" y="109104"/>
                    <a:pt x="173302" y="113050"/>
                    <a:pt x="174613" y="115680"/>
                  </a:cubicBezTo>
                  <a:cubicBezTo>
                    <a:pt x="174613" y="115680"/>
                    <a:pt x="174613" y="115680"/>
                    <a:pt x="190355" y="155134"/>
                  </a:cubicBezTo>
                  <a:cubicBezTo>
                    <a:pt x="191667" y="159080"/>
                    <a:pt x="190355" y="163025"/>
                    <a:pt x="186420" y="164340"/>
                  </a:cubicBezTo>
                  <a:cubicBezTo>
                    <a:pt x="182484" y="165655"/>
                    <a:pt x="178549" y="164340"/>
                    <a:pt x="177237" y="160395"/>
                  </a:cubicBezTo>
                  <a:cubicBezTo>
                    <a:pt x="177237" y="160395"/>
                    <a:pt x="177237" y="160395"/>
                    <a:pt x="157560" y="111735"/>
                  </a:cubicBezTo>
                  <a:cubicBezTo>
                    <a:pt x="156248" y="107789"/>
                    <a:pt x="153624" y="105159"/>
                    <a:pt x="149689" y="103844"/>
                  </a:cubicBezTo>
                  <a:cubicBezTo>
                    <a:pt x="147065" y="102529"/>
                    <a:pt x="143130" y="102529"/>
                    <a:pt x="139194" y="103844"/>
                  </a:cubicBezTo>
                  <a:cubicBezTo>
                    <a:pt x="132635" y="106474"/>
                    <a:pt x="128699" y="114365"/>
                    <a:pt x="131323" y="122256"/>
                  </a:cubicBezTo>
                  <a:cubicBezTo>
                    <a:pt x="131323" y="122256"/>
                    <a:pt x="131323" y="122256"/>
                    <a:pt x="149689" y="169601"/>
                  </a:cubicBezTo>
                  <a:cubicBezTo>
                    <a:pt x="151000" y="173546"/>
                    <a:pt x="149689" y="177491"/>
                    <a:pt x="145753" y="178807"/>
                  </a:cubicBezTo>
                  <a:cubicBezTo>
                    <a:pt x="141818" y="180122"/>
                    <a:pt x="137882" y="178807"/>
                    <a:pt x="136570" y="174861"/>
                  </a:cubicBezTo>
                  <a:cubicBezTo>
                    <a:pt x="136570" y="174861"/>
                    <a:pt x="136570" y="174861"/>
                    <a:pt x="118205" y="127516"/>
                  </a:cubicBezTo>
                  <a:cubicBezTo>
                    <a:pt x="118205" y="127516"/>
                    <a:pt x="118205" y="127516"/>
                    <a:pt x="91968" y="61759"/>
                  </a:cubicBezTo>
                  <a:cubicBezTo>
                    <a:pt x="90657" y="57814"/>
                    <a:pt x="88033" y="55184"/>
                    <a:pt x="84753" y="53869"/>
                  </a:cubicBezTo>
                  <a:cubicBezTo>
                    <a:pt x="81474" y="52554"/>
                    <a:pt x="77538" y="52554"/>
                    <a:pt x="73603" y="53869"/>
                  </a:cubicBezTo>
                  <a:close/>
                  <a:moveTo>
                    <a:pt x="56758" y="49650"/>
                  </a:moveTo>
                  <a:cubicBezTo>
                    <a:pt x="54036" y="50903"/>
                    <a:pt x="51315" y="53410"/>
                    <a:pt x="49954" y="55917"/>
                  </a:cubicBezTo>
                  <a:cubicBezTo>
                    <a:pt x="47233" y="59677"/>
                    <a:pt x="47233" y="63437"/>
                    <a:pt x="48594" y="67197"/>
                  </a:cubicBezTo>
                  <a:cubicBezTo>
                    <a:pt x="48594" y="69703"/>
                    <a:pt x="49954" y="72210"/>
                    <a:pt x="51315" y="73463"/>
                  </a:cubicBezTo>
                  <a:cubicBezTo>
                    <a:pt x="48594" y="64690"/>
                    <a:pt x="51315" y="55917"/>
                    <a:pt x="56758" y="49650"/>
                  </a:cubicBezTo>
                  <a:close/>
                  <a:moveTo>
                    <a:pt x="46241" y="18716"/>
                  </a:moveTo>
                  <a:cubicBezTo>
                    <a:pt x="34335" y="23476"/>
                    <a:pt x="24082" y="32668"/>
                    <a:pt x="18129" y="45142"/>
                  </a:cubicBezTo>
                  <a:cubicBezTo>
                    <a:pt x="7546" y="70092"/>
                    <a:pt x="19452" y="98981"/>
                    <a:pt x="44588" y="109486"/>
                  </a:cubicBezTo>
                  <a:cubicBezTo>
                    <a:pt x="52525" y="113425"/>
                    <a:pt x="59140" y="114738"/>
                    <a:pt x="67077" y="113425"/>
                  </a:cubicBezTo>
                  <a:cubicBezTo>
                    <a:pt x="67077" y="113425"/>
                    <a:pt x="67077" y="113425"/>
                    <a:pt x="59140" y="95041"/>
                  </a:cubicBezTo>
                  <a:cubicBezTo>
                    <a:pt x="55171" y="93728"/>
                    <a:pt x="52525" y="92415"/>
                    <a:pt x="48556" y="91102"/>
                  </a:cubicBezTo>
                  <a:cubicBezTo>
                    <a:pt x="41942" y="87163"/>
                    <a:pt x="36650" y="79284"/>
                    <a:pt x="34004" y="71405"/>
                  </a:cubicBezTo>
                  <a:cubicBezTo>
                    <a:pt x="31358" y="63526"/>
                    <a:pt x="32681" y="54335"/>
                    <a:pt x="37973" y="47768"/>
                  </a:cubicBezTo>
                  <a:cubicBezTo>
                    <a:pt x="47233" y="33324"/>
                    <a:pt x="65754" y="28072"/>
                    <a:pt x="81629" y="37263"/>
                  </a:cubicBezTo>
                  <a:cubicBezTo>
                    <a:pt x="81629" y="37263"/>
                    <a:pt x="82952" y="37263"/>
                    <a:pt x="84275" y="38577"/>
                  </a:cubicBezTo>
                  <a:cubicBezTo>
                    <a:pt x="93536" y="41203"/>
                    <a:pt x="101473" y="47768"/>
                    <a:pt x="105442" y="56961"/>
                  </a:cubicBezTo>
                  <a:cubicBezTo>
                    <a:pt x="105442" y="56961"/>
                    <a:pt x="105442" y="56961"/>
                    <a:pt x="113379" y="75345"/>
                  </a:cubicBezTo>
                  <a:cubicBezTo>
                    <a:pt x="118671" y="53021"/>
                    <a:pt x="106765" y="28072"/>
                    <a:pt x="84275" y="18880"/>
                  </a:cubicBezTo>
                  <a:cubicBezTo>
                    <a:pt x="71708" y="13627"/>
                    <a:pt x="58147" y="13956"/>
                    <a:pt x="46241" y="18716"/>
                  </a:cubicBezTo>
                  <a:close/>
                  <a:moveTo>
                    <a:pt x="64058" y="0"/>
                  </a:moveTo>
                  <a:cubicBezTo>
                    <a:pt x="72366" y="42"/>
                    <a:pt x="80839" y="1769"/>
                    <a:pt x="89065" y="5387"/>
                  </a:cubicBezTo>
                  <a:cubicBezTo>
                    <a:pt x="121968" y="18546"/>
                    <a:pt x="137762" y="56707"/>
                    <a:pt x="123284" y="89604"/>
                  </a:cubicBezTo>
                  <a:cubicBezTo>
                    <a:pt x="121968" y="90920"/>
                    <a:pt x="121968" y="93551"/>
                    <a:pt x="120652" y="94867"/>
                  </a:cubicBezTo>
                  <a:cubicBezTo>
                    <a:pt x="120652" y="94867"/>
                    <a:pt x="120652" y="94867"/>
                    <a:pt x="121968" y="98815"/>
                  </a:cubicBezTo>
                  <a:cubicBezTo>
                    <a:pt x="124601" y="94867"/>
                    <a:pt x="128549" y="92236"/>
                    <a:pt x="133813" y="90920"/>
                  </a:cubicBezTo>
                  <a:cubicBezTo>
                    <a:pt x="140394" y="88288"/>
                    <a:pt x="148291" y="88288"/>
                    <a:pt x="156188" y="90920"/>
                  </a:cubicBezTo>
                  <a:cubicBezTo>
                    <a:pt x="158820" y="92236"/>
                    <a:pt x="161452" y="93551"/>
                    <a:pt x="164084" y="96183"/>
                  </a:cubicBezTo>
                  <a:cubicBezTo>
                    <a:pt x="166717" y="90920"/>
                    <a:pt x="171981" y="86972"/>
                    <a:pt x="177246" y="84340"/>
                  </a:cubicBezTo>
                  <a:cubicBezTo>
                    <a:pt x="187775" y="80393"/>
                    <a:pt x="199620" y="83024"/>
                    <a:pt x="207517" y="89604"/>
                  </a:cubicBezTo>
                  <a:cubicBezTo>
                    <a:pt x="210149" y="85656"/>
                    <a:pt x="215414" y="80393"/>
                    <a:pt x="220678" y="79077"/>
                  </a:cubicBezTo>
                  <a:cubicBezTo>
                    <a:pt x="235156" y="72497"/>
                    <a:pt x="252265" y="80393"/>
                    <a:pt x="257530" y="94867"/>
                  </a:cubicBezTo>
                  <a:cubicBezTo>
                    <a:pt x="257530" y="94867"/>
                    <a:pt x="257530" y="94867"/>
                    <a:pt x="286485" y="165925"/>
                  </a:cubicBezTo>
                  <a:cubicBezTo>
                    <a:pt x="295698" y="190926"/>
                    <a:pt x="294382" y="219875"/>
                    <a:pt x="281220" y="243561"/>
                  </a:cubicBezTo>
                  <a:cubicBezTo>
                    <a:pt x="281220" y="243561"/>
                    <a:pt x="281220" y="243561"/>
                    <a:pt x="298330" y="289617"/>
                  </a:cubicBezTo>
                  <a:cubicBezTo>
                    <a:pt x="299646" y="292249"/>
                    <a:pt x="298330" y="297512"/>
                    <a:pt x="294382" y="298828"/>
                  </a:cubicBezTo>
                  <a:cubicBezTo>
                    <a:pt x="294382" y="298828"/>
                    <a:pt x="294382" y="298828"/>
                    <a:pt x="198304" y="336988"/>
                  </a:cubicBezTo>
                  <a:cubicBezTo>
                    <a:pt x="196988" y="336988"/>
                    <a:pt x="196988" y="336988"/>
                    <a:pt x="195672" y="336988"/>
                  </a:cubicBezTo>
                  <a:cubicBezTo>
                    <a:pt x="193039" y="336988"/>
                    <a:pt x="190407" y="335672"/>
                    <a:pt x="189091" y="331725"/>
                  </a:cubicBezTo>
                  <a:cubicBezTo>
                    <a:pt x="189091" y="331725"/>
                    <a:pt x="189091" y="331725"/>
                    <a:pt x="170665" y="286985"/>
                  </a:cubicBezTo>
                  <a:cubicBezTo>
                    <a:pt x="158820" y="284353"/>
                    <a:pt x="148291" y="277774"/>
                    <a:pt x="139078" y="269879"/>
                  </a:cubicBezTo>
                  <a:cubicBezTo>
                    <a:pt x="139078" y="269879"/>
                    <a:pt x="139078" y="269879"/>
                    <a:pt x="71955" y="229087"/>
                  </a:cubicBezTo>
                  <a:cubicBezTo>
                    <a:pt x="65375" y="225139"/>
                    <a:pt x="60110" y="218560"/>
                    <a:pt x="58794" y="211980"/>
                  </a:cubicBezTo>
                  <a:cubicBezTo>
                    <a:pt x="57477" y="204085"/>
                    <a:pt x="57477" y="196190"/>
                    <a:pt x="61426" y="189610"/>
                  </a:cubicBezTo>
                  <a:cubicBezTo>
                    <a:pt x="65375" y="183031"/>
                    <a:pt x="71955" y="179083"/>
                    <a:pt x="79852" y="176452"/>
                  </a:cubicBezTo>
                  <a:cubicBezTo>
                    <a:pt x="83800" y="176452"/>
                    <a:pt x="87749" y="175136"/>
                    <a:pt x="90381" y="176452"/>
                  </a:cubicBezTo>
                  <a:cubicBezTo>
                    <a:pt x="90381" y="176452"/>
                    <a:pt x="90381" y="176452"/>
                    <a:pt x="71955" y="127764"/>
                  </a:cubicBezTo>
                  <a:cubicBezTo>
                    <a:pt x="71955" y="127764"/>
                    <a:pt x="70639" y="127764"/>
                    <a:pt x="70639" y="127764"/>
                  </a:cubicBezTo>
                  <a:cubicBezTo>
                    <a:pt x="68007" y="129080"/>
                    <a:pt x="66691" y="129080"/>
                    <a:pt x="64058" y="129080"/>
                  </a:cubicBezTo>
                  <a:cubicBezTo>
                    <a:pt x="56161" y="129080"/>
                    <a:pt x="46948" y="126448"/>
                    <a:pt x="39052" y="123817"/>
                  </a:cubicBezTo>
                  <a:cubicBezTo>
                    <a:pt x="6148" y="109342"/>
                    <a:pt x="-8329" y="71182"/>
                    <a:pt x="4832" y="39600"/>
                  </a:cubicBezTo>
                  <a:cubicBezTo>
                    <a:pt x="15690" y="14928"/>
                    <a:pt x="39134" y="-123"/>
                    <a:pt x="64058" y="0"/>
                  </a:cubicBezTo>
                  <a:close/>
                </a:path>
              </a:pathLst>
            </a:custGeom>
            <a:solidFill>
              <a:schemeClr val="bg1"/>
            </a:solidFill>
            <a:ln w="15875">
              <a:no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grpSp>
      <p:pic>
        <p:nvPicPr>
          <p:cNvPr id="17" name="图片 16"/>
          <p:cNvPicPr>
            <a:picLocks noChangeAspect="1"/>
          </p:cNvPicPr>
          <p:nvPr/>
        </p:nvPicPr>
        <p:blipFill>
          <a:blip r:embed="rId4"/>
          <a:stretch>
            <a:fillRect/>
          </a:stretch>
        </p:blipFill>
        <p:spPr>
          <a:xfrm rot="16200000">
            <a:off x="145169" y="-145167"/>
            <a:ext cx="1268414" cy="1558750"/>
          </a:xfrm>
          <a:prstGeom prst="rect">
            <a:avLst/>
          </a:prstGeom>
        </p:spPr>
      </p:pic>
      <p:grpSp>
        <p:nvGrpSpPr>
          <p:cNvPr id="30" name="组合 29"/>
          <p:cNvGrpSpPr/>
          <p:nvPr/>
        </p:nvGrpSpPr>
        <p:grpSpPr>
          <a:xfrm>
            <a:off x="1785305" y="394109"/>
            <a:ext cx="4440139" cy="712314"/>
            <a:chOff x="1451102" y="1713400"/>
            <a:chExt cx="4440139" cy="712314"/>
          </a:xfrm>
        </p:grpSpPr>
        <p:grpSp>
          <p:nvGrpSpPr>
            <p:cNvPr id="31" name="组合 30"/>
            <p:cNvGrpSpPr/>
            <p:nvPr/>
          </p:nvGrpSpPr>
          <p:grpSpPr>
            <a:xfrm>
              <a:off x="1451102" y="1713400"/>
              <a:ext cx="2639436" cy="535920"/>
              <a:chOff x="5906988" y="1931114"/>
              <a:chExt cx="2639436" cy="535920"/>
            </a:xfrm>
          </p:grpSpPr>
          <p:sp>
            <p:nvSpPr>
              <p:cNvPr id="33" name="矩形 32"/>
              <p:cNvSpPr/>
              <p:nvPr/>
            </p:nvSpPr>
            <p:spPr>
              <a:xfrm>
                <a:off x="6925467" y="1931114"/>
                <a:ext cx="1620957"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chemeClr val="accent6"/>
                    </a:solidFill>
                  </a:rPr>
                  <a:t>问题提出</a:t>
                </a:r>
              </a:p>
            </p:txBody>
          </p:sp>
          <p:sp>
            <p:nvSpPr>
              <p:cNvPr id="34" name="矩形 3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chemeClr val="accent6"/>
                    </a:solidFill>
                  </a:rPr>
                  <a:t>03.</a:t>
                </a:r>
                <a:endParaRPr lang="zh-CN" altLang="en-US" sz="2800" b="1" dirty="0">
                  <a:solidFill>
                    <a:schemeClr val="accent6"/>
                  </a:solidFill>
                </a:endParaRPr>
              </a:p>
            </p:txBody>
          </p:sp>
        </p:grpSp>
        <p:sp>
          <p:nvSpPr>
            <p:cNvPr id="32" name="文本框 31"/>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smtClean="0">
                  <a:solidFill>
                    <a:schemeClr val="bg1">
                      <a:lumMod val="50000"/>
                    </a:schemeClr>
                  </a:solidFill>
                  <a:latin typeface="+mj-ea"/>
                  <a:ea typeface="+mj-ea"/>
                </a:rPr>
                <a:t>Problem posing</a:t>
              </a:r>
            </a:p>
          </p:txBody>
        </p:sp>
      </p:grpSp>
      <p:sp>
        <p:nvSpPr>
          <p:cNvPr id="35" name="矩形 34"/>
          <p:cNvSpPr/>
          <p:nvPr/>
        </p:nvSpPr>
        <p:spPr>
          <a:xfrm>
            <a:off x="4894893" y="4537090"/>
            <a:ext cx="2490573"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smtClean="0">
                <a:solidFill>
                  <a:schemeClr val="tx1">
                    <a:lumMod val="65000"/>
                    <a:lumOff val="35000"/>
                  </a:schemeClr>
                </a:solidFill>
              </a:rPr>
              <a:t>跨通道的阈下刺激是否依然对阈上刺激具有启动效应？</a:t>
            </a:r>
            <a:endParaRPr lang="zh-CN" altLang="en-US" sz="1400" dirty="0">
              <a:solidFill>
                <a:schemeClr val="tx1">
                  <a:lumMod val="65000"/>
                  <a:lumOff val="35000"/>
                </a:schemeClr>
              </a:solidFill>
            </a:endParaRPr>
          </a:p>
        </p:txBody>
      </p:sp>
    </p:spTree>
    <p:extLst>
      <p:ext uri="{BB962C8B-B14F-4D97-AF65-F5344CB8AC3E}">
        <p14:creationId xmlns:p14="http://schemas.microsoft.com/office/powerpoint/2010/main" val="2940403965"/>
      </p:ext>
    </p:extLst>
  </p:cSld>
  <p:clrMapOvr>
    <a:masterClrMapping/>
  </p:clrMapOvr>
  <p:transition spd="slow" advTm="4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a:srcRect r="537" b="1009"/>
          <a:stretch/>
        </p:blipFill>
        <p:spPr>
          <a:xfrm flipH="1" flipV="1">
            <a:off x="0" y="0"/>
            <a:ext cx="6739951" cy="5137152"/>
          </a:xfrm>
          <a:prstGeom prst="rect">
            <a:avLst/>
          </a:prstGeom>
        </p:spPr>
      </p:pic>
      <p:grpSp>
        <p:nvGrpSpPr>
          <p:cNvPr id="10" name="组合 9"/>
          <p:cNvGrpSpPr/>
          <p:nvPr/>
        </p:nvGrpSpPr>
        <p:grpSpPr>
          <a:xfrm>
            <a:off x="5342001" y="2263775"/>
            <a:ext cx="5661144" cy="1833734"/>
            <a:chOff x="5342001" y="2263775"/>
            <a:chExt cx="5661144" cy="1833734"/>
          </a:xfrm>
        </p:grpSpPr>
        <p:sp>
          <p:nvSpPr>
            <p:cNvPr id="3" name="矩形 2"/>
            <p:cNvSpPr/>
            <p:nvPr/>
          </p:nvSpPr>
          <p:spPr>
            <a:xfrm>
              <a:off x="8561451" y="3014507"/>
              <a:ext cx="2441694" cy="769441"/>
            </a:xfrm>
            <a:prstGeom prst="rect">
              <a:avLst/>
            </a:prstGeom>
          </p:spPr>
          <p:txBody>
            <a:bodyPr wrap="none">
              <a:spAutoFit/>
              <a:scene3d>
                <a:camera prst="orthographicFront"/>
                <a:lightRig rig="threePt" dir="t"/>
              </a:scene3d>
              <a:sp3d contourW="12700"/>
            </a:bodyPr>
            <a:lstStyle/>
            <a:p>
              <a:pPr algn="r"/>
              <a:r>
                <a:rPr lang="zh-CN" altLang="en-US" sz="4400" b="1" dirty="0">
                  <a:solidFill>
                    <a:schemeClr val="accent1"/>
                  </a:solidFill>
                </a:rPr>
                <a:t>实验设计</a:t>
              </a:r>
            </a:p>
          </p:txBody>
        </p:sp>
        <p:sp>
          <p:nvSpPr>
            <p:cNvPr id="4" name="矩形 3"/>
            <p:cNvSpPr/>
            <p:nvPr/>
          </p:nvSpPr>
          <p:spPr>
            <a:xfrm>
              <a:off x="8748617" y="2263775"/>
              <a:ext cx="2254528" cy="707886"/>
            </a:xfrm>
            <a:prstGeom prst="rect">
              <a:avLst/>
            </a:prstGeom>
          </p:spPr>
          <p:txBody>
            <a:bodyPr wrap="none">
              <a:spAutoFit/>
              <a:scene3d>
                <a:camera prst="orthographicFront"/>
                <a:lightRig rig="threePt" dir="t"/>
              </a:scene3d>
              <a:sp3d contourW="12700"/>
            </a:bodyPr>
            <a:lstStyle/>
            <a:p>
              <a:pPr algn="r"/>
              <a:r>
                <a:rPr lang="en-US" altLang="zh-CN" sz="4000" b="1" dirty="0">
                  <a:solidFill>
                    <a:schemeClr val="accent1"/>
                  </a:solidFill>
                </a:rPr>
                <a:t>PART 02</a:t>
              </a:r>
              <a:endParaRPr lang="zh-CN" altLang="en-US" sz="4000" b="1" dirty="0">
                <a:solidFill>
                  <a:schemeClr val="accent1"/>
                </a:solidFill>
              </a:endParaRPr>
            </a:p>
          </p:txBody>
        </p:sp>
        <p:sp>
          <p:nvSpPr>
            <p:cNvPr id="5" name="文本框 4"/>
            <p:cNvSpPr txBox="1"/>
            <p:nvPr/>
          </p:nvSpPr>
          <p:spPr>
            <a:xfrm>
              <a:off x="5342001" y="3826794"/>
              <a:ext cx="5661144" cy="270715"/>
            </a:xfrm>
            <a:prstGeom prst="rect">
              <a:avLst/>
            </a:prstGeom>
            <a:noFill/>
          </p:spPr>
          <p:txBody>
            <a:bodyPr wrap="square" rtlCol="0">
              <a:spAutoFit/>
              <a:scene3d>
                <a:camera prst="orthographicFront"/>
                <a:lightRig rig="threePt" dir="t"/>
              </a:scene3d>
              <a:sp3d contourW="12700"/>
            </a:bodyPr>
            <a:lstStyle/>
            <a:p>
              <a:pPr algn="r">
                <a:lnSpc>
                  <a:spcPct val="114000"/>
                </a:lnSpc>
              </a:pPr>
              <a:r>
                <a:rPr lang="en-US" altLang="zh-CN" sz="1100" dirty="0">
                  <a:solidFill>
                    <a:schemeClr val="tx1">
                      <a:lumMod val="65000"/>
                      <a:lumOff val="35000"/>
                    </a:schemeClr>
                  </a:solidFill>
                  <a:latin typeface="+mj-ea"/>
                  <a:ea typeface="+mj-ea"/>
                </a:rPr>
                <a:t>experimental design </a:t>
              </a:r>
            </a:p>
          </p:txBody>
        </p:sp>
      </p:grpSp>
      <p:grpSp>
        <p:nvGrpSpPr>
          <p:cNvPr id="11" name="组合 10"/>
          <p:cNvGrpSpPr/>
          <p:nvPr/>
        </p:nvGrpSpPr>
        <p:grpSpPr>
          <a:xfrm>
            <a:off x="6210342" y="5256863"/>
            <a:ext cx="4792803" cy="400110"/>
            <a:chOff x="4195239" y="5137953"/>
            <a:chExt cx="4792803" cy="400110"/>
          </a:xfrm>
        </p:grpSpPr>
        <p:sp>
          <p:nvSpPr>
            <p:cNvPr id="6" name="矩形 5"/>
            <p:cNvSpPr/>
            <p:nvPr/>
          </p:nvSpPr>
          <p:spPr>
            <a:xfrm>
              <a:off x="4195239" y="5137953"/>
              <a:ext cx="761747" cy="400110"/>
            </a:xfrm>
            <a:prstGeom prst="rect">
              <a:avLst/>
            </a:prstGeom>
          </p:spPr>
          <p:txBody>
            <a:bodyPr wrap="none">
              <a:spAutoFit/>
              <a:scene3d>
                <a:camera prst="orthographicFront"/>
                <a:lightRig rig="threePt" dir="t"/>
              </a:scene3d>
              <a:sp3d contourW="12700"/>
            </a:bodyPr>
            <a:lstStyle/>
            <a:p>
              <a:pPr marL="571500" indent="-571500" algn="r">
                <a:buFont typeface="Wingdings" panose="05000000000000000000" pitchFamily="2" charset="2"/>
                <a:buChar char="l"/>
              </a:pPr>
              <a:endParaRPr lang="zh-CN" altLang="en-US" sz="2000" dirty="0">
                <a:solidFill>
                  <a:schemeClr val="accent2"/>
                </a:solidFill>
              </a:endParaRPr>
            </a:p>
          </p:txBody>
        </p:sp>
        <p:sp>
          <p:nvSpPr>
            <p:cNvPr id="7" name="矩形 6"/>
            <p:cNvSpPr/>
            <p:nvPr/>
          </p:nvSpPr>
          <p:spPr>
            <a:xfrm>
              <a:off x="5119122" y="5137953"/>
              <a:ext cx="1853392" cy="400110"/>
            </a:xfrm>
            <a:prstGeom prst="rect">
              <a:avLst/>
            </a:prstGeom>
          </p:spPr>
          <p:txBody>
            <a:bodyPr wrap="none">
              <a:spAutoFit/>
              <a:scene3d>
                <a:camera prst="orthographicFront"/>
                <a:lightRig rig="threePt" dir="t"/>
              </a:scene3d>
              <a:sp3d contourW="12700"/>
            </a:bodyPr>
            <a:lstStyle/>
            <a:p>
              <a:pPr marL="571500" indent="-571500" algn="r">
                <a:buFont typeface="Wingdings" panose="05000000000000000000" pitchFamily="2" charset="2"/>
                <a:buChar char="l"/>
              </a:pPr>
              <a:r>
                <a:rPr lang="zh-CN" altLang="en-US" sz="2000" dirty="0">
                  <a:solidFill>
                    <a:schemeClr val="accent2"/>
                  </a:solidFill>
                </a:rPr>
                <a:t>实验设计</a:t>
              </a:r>
            </a:p>
          </p:txBody>
        </p:sp>
        <p:sp>
          <p:nvSpPr>
            <p:cNvPr id="8" name="矩形 7"/>
            <p:cNvSpPr/>
            <p:nvPr/>
          </p:nvSpPr>
          <p:spPr>
            <a:xfrm>
              <a:off x="7200373" y="5137953"/>
              <a:ext cx="1787669" cy="400110"/>
            </a:xfrm>
            <a:prstGeom prst="rect">
              <a:avLst/>
            </a:prstGeom>
          </p:spPr>
          <p:txBody>
            <a:bodyPr wrap="none">
              <a:spAutoFit/>
              <a:scene3d>
                <a:camera prst="orthographicFront"/>
                <a:lightRig rig="threePt" dir="t"/>
              </a:scene3d>
              <a:sp3d contourW="12700"/>
            </a:bodyPr>
            <a:lstStyle/>
            <a:p>
              <a:pPr marL="571500" indent="-571500" algn="r">
                <a:buFont typeface="Wingdings" panose="05000000000000000000" pitchFamily="2" charset="2"/>
                <a:buChar char="l"/>
              </a:pPr>
              <a:r>
                <a:rPr lang="zh-CN" altLang="en-US" sz="2000" dirty="0">
                  <a:solidFill>
                    <a:schemeClr val="accent2"/>
                  </a:solidFill>
                </a:rPr>
                <a:t>实验流程</a:t>
              </a:r>
            </a:p>
          </p:txBody>
        </p:sp>
      </p:grpSp>
    </p:spTree>
    <p:extLst>
      <p:ext uri="{BB962C8B-B14F-4D97-AF65-F5344CB8AC3E}">
        <p14:creationId xmlns:p14="http://schemas.microsoft.com/office/powerpoint/2010/main" val="647204828"/>
      </p:ext>
    </p:extLst>
  </p:cSld>
  <p:clrMapOvr>
    <a:masterClrMapping/>
  </p:clrMapOvr>
  <p:transition spd="slow"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1+#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占位符 15"/>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a:stretch>
            <a:fillRect/>
          </a:stretch>
        </p:blipFill>
        <p:spPr>
          <a:ln w="25400">
            <a:solidFill>
              <a:srgbClr val="E06741"/>
            </a:solidFill>
          </a:ln>
        </p:spPr>
      </p:pic>
      <p:pic>
        <p:nvPicPr>
          <p:cNvPr id="20" name="图片占位符 19"/>
          <p:cNvPicPr>
            <a:picLocks noGrp="1" noChangeAspect="1"/>
          </p:cNvPicPr>
          <p:nvPr>
            <p:ph type="pic" sz="quarter" idx="11"/>
          </p:nvPr>
        </p:nvPicPr>
        <p:blipFill>
          <a:blip r:embed="rId4" cstate="print">
            <a:extLst>
              <a:ext uri="{28A0092B-C50C-407E-A947-70E740481C1C}">
                <a14:useLocalDpi xmlns:a14="http://schemas.microsoft.com/office/drawing/2010/main" val="0"/>
              </a:ext>
            </a:extLst>
          </a:blip>
          <a:srcRect t="39" b="39"/>
          <a:stretch>
            <a:fillRect/>
          </a:stretch>
        </p:blipFill>
        <p:spPr>
          <a:ln w="25400">
            <a:solidFill>
              <a:srgbClr val="E06741"/>
            </a:solidFill>
          </a:ln>
        </p:spPr>
      </p:pic>
      <p:pic>
        <p:nvPicPr>
          <p:cNvPr id="18" name="图片占位符 17"/>
          <p:cNvPicPr>
            <a:picLocks noGrp="1" noChangeAspect="1"/>
          </p:cNvPicPr>
          <p:nvPr>
            <p:ph type="pic" sz="quarter" idx="12"/>
          </p:nvPr>
        </p:nvPicPr>
        <p:blipFill>
          <a:blip r:embed="rId5" cstate="print">
            <a:extLst>
              <a:ext uri="{28A0092B-C50C-407E-A947-70E740481C1C}">
                <a14:useLocalDpi xmlns:a14="http://schemas.microsoft.com/office/drawing/2010/main" val="0"/>
              </a:ext>
            </a:extLst>
          </a:blip>
          <a:srcRect l="39" r="39"/>
          <a:stretch>
            <a:fillRect/>
          </a:stretch>
        </p:blipFill>
        <p:spPr>
          <a:ln w="25400">
            <a:solidFill>
              <a:srgbClr val="E06741"/>
            </a:solidFill>
          </a:ln>
        </p:spPr>
      </p:pic>
      <p:pic>
        <p:nvPicPr>
          <p:cNvPr id="22" name="图片占位符 21"/>
          <p:cNvPicPr>
            <a:picLocks noGrp="1" noChangeAspect="1"/>
          </p:cNvPicPr>
          <p:nvPr>
            <p:ph type="pic" sz="quarter" idx="13"/>
          </p:nvPr>
        </p:nvPicPr>
        <p:blipFill>
          <a:blip r:embed="rId6" cstate="print">
            <a:extLst>
              <a:ext uri="{28A0092B-C50C-407E-A947-70E740481C1C}">
                <a14:useLocalDpi xmlns:a14="http://schemas.microsoft.com/office/drawing/2010/main" val="0"/>
              </a:ext>
            </a:extLst>
          </a:blip>
          <a:srcRect/>
          <a:stretch>
            <a:fillRect/>
          </a:stretch>
        </p:blipFill>
        <p:spPr>
          <a:ln w="25400">
            <a:solidFill>
              <a:srgbClr val="E06741"/>
            </a:solidFill>
          </a:ln>
        </p:spPr>
      </p:pic>
      <p:grpSp>
        <p:nvGrpSpPr>
          <p:cNvPr id="23" name="组合 22"/>
          <p:cNvGrpSpPr/>
          <p:nvPr/>
        </p:nvGrpSpPr>
        <p:grpSpPr>
          <a:xfrm>
            <a:off x="3327648" y="2218643"/>
            <a:ext cx="2450852" cy="962022"/>
            <a:chOff x="1866391" y="3891261"/>
            <a:chExt cx="2450852" cy="962022"/>
          </a:xfrm>
        </p:grpSpPr>
        <p:sp>
          <p:nvSpPr>
            <p:cNvPr id="24" name="矩形 23"/>
            <p:cNvSpPr/>
            <p:nvPr/>
          </p:nvSpPr>
          <p:spPr>
            <a:xfrm>
              <a:off x="1866391" y="4243885"/>
              <a:ext cx="2450852" cy="609398"/>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smtClean="0">
                  <a:solidFill>
                    <a:prstClr val="black">
                      <a:lumMod val="65000"/>
                      <a:lumOff val="35000"/>
                    </a:prstClr>
                  </a:solidFill>
                </a:rPr>
                <a:t>视觉阈上刺激</a:t>
              </a:r>
              <a:endParaRPr lang="en-US" altLang="zh-CN" sz="1400" dirty="0" smtClean="0">
                <a:solidFill>
                  <a:prstClr val="black">
                    <a:lumMod val="65000"/>
                    <a:lumOff val="35000"/>
                  </a:prstClr>
                </a:solidFill>
              </a:endParaRPr>
            </a:p>
            <a:p>
              <a:pPr>
                <a:lnSpc>
                  <a:spcPct val="120000"/>
                </a:lnSpc>
              </a:pPr>
              <a:r>
                <a:rPr lang="zh-CN" altLang="en-US" sz="1400" dirty="0" smtClean="0">
                  <a:solidFill>
                    <a:prstClr val="black">
                      <a:lumMod val="65000"/>
                      <a:lumOff val="35000"/>
                    </a:prstClr>
                  </a:solidFill>
                </a:rPr>
                <a:t>视觉阈下刺激</a:t>
              </a:r>
              <a:endParaRPr lang="zh-CN" altLang="en-US" sz="1400" dirty="0">
                <a:solidFill>
                  <a:prstClr val="black">
                    <a:lumMod val="65000"/>
                    <a:lumOff val="35000"/>
                  </a:prstClr>
                </a:solidFill>
              </a:endParaRPr>
            </a:p>
          </p:txBody>
        </p:sp>
        <p:sp>
          <p:nvSpPr>
            <p:cNvPr id="25" name="矩形 24"/>
            <p:cNvSpPr/>
            <p:nvPr/>
          </p:nvSpPr>
          <p:spPr>
            <a:xfrm>
              <a:off x="1866391" y="3891261"/>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en-US" altLang="zh-CN" b="1" dirty="0" smtClean="0">
                  <a:solidFill>
                    <a:prstClr val="black">
                      <a:lumMod val="65000"/>
                      <a:lumOff val="35000"/>
                    </a:prstClr>
                  </a:solidFill>
                </a:rPr>
                <a:t>1.</a:t>
              </a:r>
              <a:r>
                <a:rPr lang="zh-CN" altLang="en-US" b="1" dirty="0" smtClean="0">
                  <a:solidFill>
                    <a:prstClr val="black">
                      <a:lumMod val="65000"/>
                      <a:lumOff val="35000"/>
                    </a:prstClr>
                  </a:solidFill>
                </a:rPr>
                <a:t>视</a:t>
              </a:r>
              <a:r>
                <a:rPr lang="en-US" altLang="zh-CN" b="1" dirty="0" smtClean="0">
                  <a:solidFill>
                    <a:prstClr val="black">
                      <a:lumMod val="65000"/>
                      <a:lumOff val="35000"/>
                    </a:prstClr>
                  </a:solidFill>
                </a:rPr>
                <a:t>-</a:t>
              </a:r>
              <a:r>
                <a:rPr lang="zh-CN" altLang="en-US" b="1" dirty="0" smtClean="0">
                  <a:solidFill>
                    <a:prstClr val="black">
                      <a:lumMod val="65000"/>
                      <a:lumOff val="35000"/>
                    </a:prstClr>
                  </a:solidFill>
                </a:rPr>
                <a:t>视</a:t>
              </a:r>
              <a:endParaRPr lang="zh-CN" altLang="en-US" b="1" dirty="0">
                <a:solidFill>
                  <a:prstClr val="black">
                    <a:lumMod val="65000"/>
                    <a:lumOff val="35000"/>
                  </a:prstClr>
                </a:solidFill>
              </a:endParaRPr>
            </a:p>
          </p:txBody>
        </p:sp>
      </p:grpSp>
      <p:grpSp>
        <p:nvGrpSpPr>
          <p:cNvPr id="26" name="组合 25"/>
          <p:cNvGrpSpPr/>
          <p:nvPr/>
        </p:nvGrpSpPr>
        <p:grpSpPr>
          <a:xfrm>
            <a:off x="8326006" y="2218643"/>
            <a:ext cx="2450852" cy="962022"/>
            <a:chOff x="1866391" y="3891261"/>
            <a:chExt cx="2450852" cy="962022"/>
          </a:xfrm>
        </p:grpSpPr>
        <p:sp>
          <p:nvSpPr>
            <p:cNvPr id="27" name="矩形 26"/>
            <p:cNvSpPr/>
            <p:nvPr/>
          </p:nvSpPr>
          <p:spPr>
            <a:xfrm>
              <a:off x="1866391" y="4243885"/>
              <a:ext cx="2450852" cy="609398"/>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smtClean="0">
                  <a:solidFill>
                    <a:prstClr val="black">
                      <a:lumMod val="65000"/>
                      <a:lumOff val="35000"/>
                    </a:prstClr>
                  </a:solidFill>
                </a:rPr>
                <a:t>视觉阈上刺激</a:t>
              </a:r>
              <a:endParaRPr lang="en-US" altLang="zh-CN" sz="1400" dirty="0" smtClean="0">
                <a:solidFill>
                  <a:prstClr val="black">
                    <a:lumMod val="65000"/>
                    <a:lumOff val="35000"/>
                  </a:prstClr>
                </a:solidFill>
              </a:endParaRPr>
            </a:p>
            <a:p>
              <a:pPr>
                <a:lnSpc>
                  <a:spcPct val="120000"/>
                </a:lnSpc>
              </a:pPr>
              <a:r>
                <a:rPr lang="zh-CN" altLang="en-US" sz="1400" dirty="0" smtClean="0">
                  <a:solidFill>
                    <a:prstClr val="black">
                      <a:lumMod val="65000"/>
                      <a:lumOff val="35000"/>
                    </a:prstClr>
                  </a:solidFill>
                </a:rPr>
                <a:t>听觉阈下刺激</a:t>
              </a:r>
              <a:endParaRPr lang="zh-CN" altLang="en-US" sz="1400" dirty="0">
                <a:solidFill>
                  <a:prstClr val="black">
                    <a:lumMod val="65000"/>
                    <a:lumOff val="35000"/>
                  </a:prstClr>
                </a:solidFill>
              </a:endParaRPr>
            </a:p>
          </p:txBody>
        </p:sp>
        <p:sp>
          <p:nvSpPr>
            <p:cNvPr id="28" name="矩形 27"/>
            <p:cNvSpPr/>
            <p:nvPr/>
          </p:nvSpPr>
          <p:spPr>
            <a:xfrm>
              <a:off x="1866391" y="3891261"/>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en-US" altLang="zh-CN" b="1" dirty="0" smtClean="0">
                  <a:solidFill>
                    <a:prstClr val="black">
                      <a:lumMod val="65000"/>
                      <a:lumOff val="35000"/>
                    </a:prstClr>
                  </a:solidFill>
                </a:rPr>
                <a:t>2.</a:t>
              </a:r>
              <a:r>
                <a:rPr lang="zh-CN" altLang="en-US" b="1" dirty="0" smtClean="0">
                  <a:solidFill>
                    <a:prstClr val="black">
                      <a:lumMod val="65000"/>
                      <a:lumOff val="35000"/>
                    </a:prstClr>
                  </a:solidFill>
                </a:rPr>
                <a:t>视</a:t>
              </a:r>
              <a:r>
                <a:rPr lang="en-US" altLang="zh-CN" b="1" dirty="0" smtClean="0">
                  <a:solidFill>
                    <a:prstClr val="black">
                      <a:lumMod val="65000"/>
                      <a:lumOff val="35000"/>
                    </a:prstClr>
                  </a:solidFill>
                </a:rPr>
                <a:t>-</a:t>
              </a:r>
              <a:r>
                <a:rPr lang="zh-CN" altLang="en-US" b="1" dirty="0" smtClean="0">
                  <a:solidFill>
                    <a:prstClr val="black">
                      <a:lumMod val="65000"/>
                      <a:lumOff val="35000"/>
                    </a:prstClr>
                  </a:solidFill>
                </a:rPr>
                <a:t>听</a:t>
              </a:r>
              <a:endParaRPr lang="zh-CN" altLang="en-US" b="1" dirty="0">
                <a:solidFill>
                  <a:prstClr val="black">
                    <a:lumMod val="65000"/>
                    <a:lumOff val="35000"/>
                  </a:prstClr>
                </a:solidFill>
              </a:endParaRPr>
            </a:p>
          </p:txBody>
        </p:sp>
      </p:grpSp>
      <p:grpSp>
        <p:nvGrpSpPr>
          <p:cNvPr id="29" name="组合 28"/>
          <p:cNvGrpSpPr/>
          <p:nvPr/>
        </p:nvGrpSpPr>
        <p:grpSpPr>
          <a:xfrm>
            <a:off x="3327648" y="4487796"/>
            <a:ext cx="2450852" cy="938234"/>
            <a:chOff x="1866391" y="3891261"/>
            <a:chExt cx="2450852" cy="938234"/>
          </a:xfrm>
        </p:grpSpPr>
        <p:sp>
          <p:nvSpPr>
            <p:cNvPr id="30" name="矩形 29"/>
            <p:cNvSpPr/>
            <p:nvPr/>
          </p:nvSpPr>
          <p:spPr>
            <a:xfrm>
              <a:off x="1866391" y="4243885"/>
              <a:ext cx="2450852" cy="585610"/>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smtClean="0">
                  <a:solidFill>
                    <a:prstClr val="black">
                      <a:lumMod val="65000"/>
                      <a:lumOff val="35000"/>
                    </a:prstClr>
                  </a:solidFill>
                </a:rPr>
                <a:t>听觉阈上刺激</a:t>
              </a:r>
              <a:endParaRPr lang="en-US" altLang="zh-CN" sz="1400" dirty="0" smtClean="0">
                <a:solidFill>
                  <a:prstClr val="black">
                    <a:lumMod val="65000"/>
                    <a:lumOff val="35000"/>
                  </a:prstClr>
                </a:solidFill>
              </a:endParaRPr>
            </a:p>
            <a:p>
              <a:pPr>
                <a:lnSpc>
                  <a:spcPct val="120000"/>
                </a:lnSpc>
              </a:pPr>
              <a:r>
                <a:rPr lang="zh-CN" altLang="en-US" sz="1400" dirty="0" smtClean="0">
                  <a:solidFill>
                    <a:prstClr val="black">
                      <a:lumMod val="65000"/>
                      <a:lumOff val="35000"/>
                    </a:prstClr>
                  </a:solidFill>
                </a:rPr>
                <a:t>听觉阈下刺激</a:t>
              </a:r>
              <a:endParaRPr lang="zh-CN" altLang="en-US" sz="1400" dirty="0">
                <a:solidFill>
                  <a:prstClr val="black">
                    <a:lumMod val="65000"/>
                    <a:lumOff val="35000"/>
                  </a:prstClr>
                </a:solidFill>
              </a:endParaRPr>
            </a:p>
          </p:txBody>
        </p:sp>
        <p:sp>
          <p:nvSpPr>
            <p:cNvPr id="31" name="矩形 30"/>
            <p:cNvSpPr/>
            <p:nvPr/>
          </p:nvSpPr>
          <p:spPr>
            <a:xfrm>
              <a:off x="1866391" y="3891261"/>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en-US" altLang="zh-CN" b="1" dirty="0" smtClean="0">
                  <a:solidFill>
                    <a:prstClr val="black">
                      <a:lumMod val="65000"/>
                      <a:lumOff val="35000"/>
                    </a:prstClr>
                  </a:solidFill>
                </a:rPr>
                <a:t>3.</a:t>
              </a:r>
              <a:r>
                <a:rPr lang="zh-CN" altLang="en-US" b="1" dirty="0" smtClean="0">
                  <a:solidFill>
                    <a:prstClr val="black">
                      <a:lumMod val="65000"/>
                      <a:lumOff val="35000"/>
                    </a:prstClr>
                  </a:solidFill>
                </a:rPr>
                <a:t>听</a:t>
              </a:r>
              <a:r>
                <a:rPr lang="en-US" altLang="zh-CN" b="1" dirty="0" smtClean="0">
                  <a:solidFill>
                    <a:prstClr val="black">
                      <a:lumMod val="65000"/>
                      <a:lumOff val="35000"/>
                    </a:prstClr>
                  </a:solidFill>
                </a:rPr>
                <a:t>-</a:t>
              </a:r>
              <a:r>
                <a:rPr lang="zh-CN" altLang="en-US" b="1" dirty="0" smtClean="0">
                  <a:solidFill>
                    <a:prstClr val="black">
                      <a:lumMod val="65000"/>
                      <a:lumOff val="35000"/>
                    </a:prstClr>
                  </a:solidFill>
                </a:rPr>
                <a:t>听</a:t>
              </a:r>
              <a:endParaRPr lang="zh-CN" altLang="en-US" b="1" dirty="0">
                <a:solidFill>
                  <a:prstClr val="black">
                    <a:lumMod val="65000"/>
                    <a:lumOff val="35000"/>
                  </a:prstClr>
                </a:solidFill>
              </a:endParaRPr>
            </a:p>
          </p:txBody>
        </p:sp>
      </p:grpSp>
      <p:grpSp>
        <p:nvGrpSpPr>
          <p:cNvPr id="32" name="组合 31"/>
          <p:cNvGrpSpPr/>
          <p:nvPr/>
        </p:nvGrpSpPr>
        <p:grpSpPr>
          <a:xfrm>
            <a:off x="8326006" y="4487796"/>
            <a:ext cx="2450852" cy="962022"/>
            <a:chOff x="1866391" y="3891261"/>
            <a:chExt cx="2450852" cy="962022"/>
          </a:xfrm>
        </p:grpSpPr>
        <p:sp>
          <p:nvSpPr>
            <p:cNvPr id="33" name="矩形 32"/>
            <p:cNvSpPr/>
            <p:nvPr/>
          </p:nvSpPr>
          <p:spPr>
            <a:xfrm>
              <a:off x="1866391" y="4243885"/>
              <a:ext cx="2450852" cy="609398"/>
            </a:xfrm>
            <a:prstGeom prst="rect">
              <a:avLst/>
            </a:prstGeom>
          </p:spPr>
          <p:txBody>
            <a:bodyPr wrap="square">
              <a:spAutoFit/>
              <a:scene3d>
                <a:camera prst="orthographicFront"/>
                <a:lightRig rig="threePt" dir="t"/>
              </a:scene3d>
              <a:sp3d contourW="12700"/>
            </a:bodyPr>
            <a:lstStyle/>
            <a:p>
              <a:pPr>
                <a:lnSpc>
                  <a:spcPct val="120000"/>
                </a:lnSpc>
              </a:pPr>
              <a:r>
                <a:rPr lang="zh-CN" altLang="en-US" sz="1400" dirty="0" smtClean="0">
                  <a:solidFill>
                    <a:prstClr val="black">
                      <a:lumMod val="65000"/>
                      <a:lumOff val="35000"/>
                    </a:prstClr>
                  </a:solidFill>
                </a:rPr>
                <a:t>听觉阈上刺激</a:t>
              </a:r>
              <a:endParaRPr lang="en-US" altLang="zh-CN" sz="1400" dirty="0" smtClean="0">
                <a:solidFill>
                  <a:prstClr val="black">
                    <a:lumMod val="65000"/>
                    <a:lumOff val="35000"/>
                  </a:prstClr>
                </a:solidFill>
              </a:endParaRPr>
            </a:p>
            <a:p>
              <a:pPr>
                <a:lnSpc>
                  <a:spcPct val="120000"/>
                </a:lnSpc>
              </a:pPr>
              <a:r>
                <a:rPr lang="zh-CN" altLang="en-US" sz="1400" dirty="0">
                  <a:solidFill>
                    <a:prstClr val="black">
                      <a:lumMod val="65000"/>
                      <a:lumOff val="35000"/>
                    </a:prstClr>
                  </a:solidFill>
                </a:rPr>
                <a:t>视觉阈下刺激</a:t>
              </a:r>
            </a:p>
          </p:txBody>
        </p:sp>
        <p:sp>
          <p:nvSpPr>
            <p:cNvPr id="34" name="矩形 33"/>
            <p:cNvSpPr/>
            <p:nvPr/>
          </p:nvSpPr>
          <p:spPr>
            <a:xfrm>
              <a:off x="1866391" y="3891261"/>
              <a:ext cx="2241974" cy="424732"/>
            </a:xfrm>
            <a:prstGeom prst="rect">
              <a:avLst/>
            </a:prstGeom>
          </p:spPr>
          <p:txBody>
            <a:bodyPr wrap="square">
              <a:spAutoFit/>
              <a:scene3d>
                <a:camera prst="orthographicFront"/>
                <a:lightRig rig="threePt" dir="t"/>
              </a:scene3d>
              <a:sp3d contourW="12700"/>
            </a:bodyPr>
            <a:lstStyle/>
            <a:p>
              <a:pPr>
                <a:lnSpc>
                  <a:spcPct val="120000"/>
                </a:lnSpc>
              </a:pPr>
              <a:r>
                <a:rPr lang="en-US" altLang="zh-CN" b="1" dirty="0" smtClean="0">
                  <a:solidFill>
                    <a:prstClr val="black">
                      <a:lumMod val="65000"/>
                      <a:lumOff val="35000"/>
                    </a:prstClr>
                  </a:solidFill>
                </a:rPr>
                <a:t>4.</a:t>
              </a:r>
              <a:r>
                <a:rPr lang="zh-CN" altLang="en-US" b="1" dirty="0" smtClean="0">
                  <a:solidFill>
                    <a:prstClr val="black">
                      <a:lumMod val="65000"/>
                      <a:lumOff val="35000"/>
                    </a:prstClr>
                  </a:solidFill>
                </a:rPr>
                <a:t>听</a:t>
              </a:r>
              <a:r>
                <a:rPr lang="en-US" altLang="zh-CN" b="1" dirty="0" smtClean="0">
                  <a:solidFill>
                    <a:prstClr val="black">
                      <a:lumMod val="65000"/>
                      <a:lumOff val="35000"/>
                    </a:prstClr>
                  </a:solidFill>
                </a:rPr>
                <a:t>-</a:t>
              </a:r>
              <a:r>
                <a:rPr lang="zh-CN" altLang="en-US" b="1" dirty="0" smtClean="0">
                  <a:solidFill>
                    <a:prstClr val="black">
                      <a:lumMod val="65000"/>
                      <a:lumOff val="35000"/>
                    </a:prstClr>
                  </a:solidFill>
                </a:rPr>
                <a:t>视</a:t>
              </a:r>
              <a:endParaRPr lang="zh-CN" altLang="en-US" b="1" dirty="0">
                <a:solidFill>
                  <a:prstClr val="black">
                    <a:lumMod val="65000"/>
                    <a:lumOff val="35000"/>
                  </a:prstClr>
                </a:solidFill>
              </a:endParaRPr>
            </a:p>
          </p:txBody>
        </p:sp>
      </p:grpSp>
      <p:pic>
        <p:nvPicPr>
          <p:cNvPr id="35" name="图片 34"/>
          <p:cNvPicPr>
            <a:picLocks noChangeAspect="1"/>
          </p:cNvPicPr>
          <p:nvPr/>
        </p:nvPicPr>
        <p:blipFill>
          <a:blip r:embed="rId7"/>
          <a:stretch>
            <a:fillRect/>
          </a:stretch>
        </p:blipFill>
        <p:spPr>
          <a:xfrm rot="16200000">
            <a:off x="145169" y="-145167"/>
            <a:ext cx="1268414" cy="1558750"/>
          </a:xfrm>
          <a:prstGeom prst="rect">
            <a:avLst/>
          </a:prstGeom>
        </p:spPr>
      </p:pic>
      <p:grpSp>
        <p:nvGrpSpPr>
          <p:cNvPr id="36" name="组合 35"/>
          <p:cNvGrpSpPr/>
          <p:nvPr/>
        </p:nvGrpSpPr>
        <p:grpSpPr>
          <a:xfrm>
            <a:off x="1785305" y="394109"/>
            <a:ext cx="4440139" cy="712314"/>
            <a:chOff x="1451102" y="1713400"/>
            <a:chExt cx="4440139" cy="712314"/>
          </a:xfrm>
        </p:grpSpPr>
        <p:grpSp>
          <p:nvGrpSpPr>
            <p:cNvPr id="37" name="组合 36"/>
            <p:cNvGrpSpPr/>
            <p:nvPr/>
          </p:nvGrpSpPr>
          <p:grpSpPr>
            <a:xfrm>
              <a:off x="1451102" y="1713400"/>
              <a:ext cx="2998505" cy="535920"/>
              <a:chOff x="5906988" y="1931114"/>
              <a:chExt cx="2998505" cy="535920"/>
            </a:xfrm>
          </p:grpSpPr>
          <p:sp>
            <p:nvSpPr>
              <p:cNvPr id="39" name="矩形 38"/>
              <p:cNvSpPr/>
              <p:nvPr/>
            </p:nvSpPr>
            <p:spPr>
              <a:xfrm>
                <a:off x="6566390" y="1931114"/>
                <a:ext cx="2339103"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四</a:t>
                </a:r>
                <a:r>
                  <a:rPr lang="zh-CN" altLang="en-US" sz="2800" b="1" dirty="0" smtClean="0">
                    <a:solidFill>
                      <a:srgbClr val="E06741"/>
                    </a:solidFill>
                  </a:rPr>
                  <a:t>种处理条件</a:t>
                </a:r>
                <a:endParaRPr lang="zh-CN" altLang="en-US" sz="2800" b="1" dirty="0">
                  <a:solidFill>
                    <a:srgbClr val="E06741"/>
                  </a:solidFill>
                </a:endParaRPr>
              </a:p>
            </p:txBody>
          </p:sp>
          <p:sp>
            <p:nvSpPr>
              <p:cNvPr id="40" name="矩形 39"/>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01.</a:t>
                </a:r>
                <a:endParaRPr lang="zh-CN" altLang="en-US" sz="2800" b="1" dirty="0">
                  <a:solidFill>
                    <a:srgbClr val="E06741"/>
                  </a:solidFill>
                </a:endParaRPr>
              </a:p>
            </p:txBody>
          </p:sp>
        </p:grpSp>
        <p:sp>
          <p:nvSpPr>
            <p:cNvPr id="38" name="文本框 37"/>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prstClr val="white">
                      <a:lumMod val="50000"/>
                    </a:prstClr>
                  </a:solidFill>
                  <a:latin typeface="微软雅黑"/>
                </a:rPr>
                <a:t>print the presentation and make it into a film to a wider field</a:t>
              </a:r>
            </a:p>
          </p:txBody>
        </p:sp>
      </p:grpSp>
    </p:spTree>
    <p:extLst>
      <p:ext uri="{BB962C8B-B14F-4D97-AF65-F5344CB8AC3E}">
        <p14:creationId xmlns:p14="http://schemas.microsoft.com/office/powerpoint/2010/main" val="110804495"/>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par>
                                <p:cTn id="10" presetID="53" presetClass="entr" presetSubtype="16" fill="hold"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Effect transition="in" filter="fade">
                                      <p:cBhvr>
                                        <p:cTn id="14" dur="500"/>
                                        <p:tgtEl>
                                          <p:spTgt spid="20"/>
                                        </p:tgtEl>
                                      </p:cBhvr>
                                    </p:animEffect>
                                  </p:childTnLst>
                                </p:cTn>
                              </p:par>
                              <p:par>
                                <p:cTn id="15" presetID="53" presetClass="entr" presetSubtype="16"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p:cTn id="17" dur="500" fill="hold"/>
                                        <p:tgtEl>
                                          <p:spTgt spid="18"/>
                                        </p:tgtEl>
                                        <p:attrNameLst>
                                          <p:attrName>ppt_w</p:attrName>
                                        </p:attrNameLst>
                                      </p:cBhvr>
                                      <p:tavLst>
                                        <p:tav tm="0">
                                          <p:val>
                                            <p:fltVal val="0"/>
                                          </p:val>
                                        </p:tav>
                                        <p:tav tm="100000">
                                          <p:val>
                                            <p:strVal val="#ppt_w"/>
                                          </p:val>
                                        </p:tav>
                                      </p:tavLst>
                                    </p:anim>
                                    <p:anim calcmode="lin" valueType="num">
                                      <p:cBhvr>
                                        <p:cTn id="18" dur="500" fill="hold"/>
                                        <p:tgtEl>
                                          <p:spTgt spid="18"/>
                                        </p:tgtEl>
                                        <p:attrNameLst>
                                          <p:attrName>ppt_h</p:attrName>
                                        </p:attrNameLst>
                                      </p:cBhvr>
                                      <p:tavLst>
                                        <p:tav tm="0">
                                          <p:val>
                                            <p:fltVal val="0"/>
                                          </p:val>
                                        </p:tav>
                                        <p:tav tm="100000">
                                          <p:val>
                                            <p:strVal val="#ppt_h"/>
                                          </p:val>
                                        </p:tav>
                                      </p:tavLst>
                                    </p:anim>
                                    <p:animEffect transition="in" filter="fade">
                                      <p:cBhvr>
                                        <p:cTn id="19" dur="500"/>
                                        <p:tgtEl>
                                          <p:spTgt spid="18"/>
                                        </p:tgtEl>
                                      </p:cBhvr>
                                    </p:animEffect>
                                  </p:childTnLst>
                                </p:cTn>
                              </p:par>
                              <p:par>
                                <p:cTn id="20" presetID="53" presetClass="entr" presetSubtype="16" fill="hold" nodeType="with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500"/>
                            </p:stCondLst>
                            <p:childTnLst>
                              <p:par>
                                <p:cTn id="26" presetID="2" presetClass="entr" presetSubtype="2" fill="hold" nodeType="afterEffect">
                                  <p:stCondLst>
                                    <p:cond delay="0"/>
                                  </p:stCondLst>
                                  <p:childTnLst>
                                    <p:set>
                                      <p:cBhvr>
                                        <p:cTn id="27" dur="1" fill="hold">
                                          <p:stCondLst>
                                            <p:cond delay="0"/>
                                          </p:stCondLst>
                                        </p:cTn>
                                        <p:tgtEl>
                                          <p:spTgt spid="23"/>
                                        </p:tgtEl>
                                        <p:attrNameLst>
                                          <p:attrName>style.visibility</p:attrName>
                                        </p:attrNameLst>
                                      </p:cBhvr>
                                      <p:to>
                                        <p:strVal val="visible"/>
                                      </p:to>
                                    </p:set>
                                    <p:anim calcmode="lin" valueType="num">
                                      <p:cBhvr additive="base">
                                        <p:cTn id="28" dur="500" fill="hold"/>
                                        <p:tgtEl>
                                          <p:spTgt spid="23"/>
                                        </p:tgtEl>
                                        <p:attrNameLst>
                                          <p:attrName>ppt_x</p:attrName>
                                        </p:attrNameLst>
                                      </p:cBhvr>
                                      <p:tavLst>
                                        <p:tav tm="0">
                                          <p:val>
                                            <p:strVal val="1+#ppt_w/2"/>
                                          </p:val>
                                        </p:tav>
                                        <p:tav tm="100000">
                                          <p:val>
                                            <p:strVal val="#ppt_x"/>
                                          </p:val>
                                        </p:tav>
                                      </p:tavLst>
                                    </p:anim>
                                    <p:anim calcmode="lin" valueType="num">
                                      <p:cBhvr additive="base">
                                        <p:cTn id="29" dur="500" fill="hold"/>
                                        <p:tgtEl>
                                          <p:spTgt spid="23"/>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additive="base">
                                        <p:cTn id="32" dur="500" fill="hold"/>
                                        <p:tgtEl>
                                          <p:spTgt spid="29"/>
                                        </p:tgtEl>
                                        <p:attrNameLst>
                                          <p:attrName>ppt_x</p:attrName>
                                        </p:attrNameLst>
                                      </p:cBhvr>
                                      <p:tavLst>
                                        <p:tav tm="0">
                                          <p:val>
                                            <p:strVal val="1+#ppt_w/2"/>
                                          </p:val>
                                        </p:tav>
                                        <p:tav tm="100000">
                                          <p:val>
                                            <p:strVal val="#ppt_x"/>
                                          </p:val>
                                        </p:tav>
                                      </p:tavLst>
                                    </p:anim>
                                    <p:anim calcmode="lin" valueType="num">
                                      <p:cBhvr additive="base">
                                        <p:cTn id="33" dur="500" fill="hold"/>
                                        <p:tgtEl>
                                          <p:spTgt spid="29"/>
                                        </p:tgtEl>
                                        <p:attrNameLst>
                                          <p:attrName>ppt_y</p:attrName>
                                        </p:attrNameLst>
                                      </p:cBhvr>
                                      <p:tavLst>
                                        <p:tav tm="0">
                                          <p:val>
                                            <p:strVal val="#ppt_y"/>
                                          </p:val>
                                        </p:tav>
                                        <p:tav tm="100000">
                                          <p:val>
                                            <p:strVal val="#ppt_y"/>
                                          </p:val>
                                        </p:tav>
                                      </p:tavLst>
                                    </p:anim>
                                  </p:childTnLst>
                                </p:cTn>
                              </p:par>
                              <p:par>
                                <p:cTn id="34" presetID="2" presetClass="entr" presetSubtype="2" fill="hold" nodeType="withEffect">
                                  <p:stCondLst>
                                    <p:cond delay="0"/>
                                  </p:stCondLst>
                                  <p:childTnLst>
                                    <p:set>
                                      <p:cBhvr>
                                        <p:cTn id="35" dur="1" fill="hold">
                                          <p:stCondLst>
                                            <p:cond delay="0"/>
                                          </p:stCondLst>
                                        </p:cTn>
                                        <p:tgtEl>
                                          <p:spTgt spid="26"/>
                                        </p:tgtEl>
                                        <p:attrNameLst>
                                          <p:attrName>style.visibility</p:attrName>
                                        </p:attrNameLst>
                                      </p:cBhvr>
                                      <p:to>
                                        <p:strVal val="visible"/>
                                      </p:to>
                                    </p:set>
                                    <p:anim calcmode="lin" valueType="num">
                                      <p:cBhvr additive="base">
                                        <p:cTn id="36" dur="500" fill="hold"/>
                                        <p:tgtEl>
                                          <p:spTgt spid="26"/>
                                        </p:tgtEl>
                                        <p:attrNameLst>
                                          <p:attrName>ppt_x</p:attrName>
                                        </p:attrNameLst>
                                      </p:cBhvr>
                                      <p:tavLst>
                                        <p:tav tm="0">
                                          <p:val>
                                            <p:strVal val="1+#ppt_w/2"/>
                                          </p:val>
                                        </p:tav>
                                        <p:tav tm="100000">
                                          <p:val>
                                            <p:strVal val="#ppt_x"/>
                                          </p:val>
                                        </p:tav>
                                      </p:tavLst>
                                    </p:anim>
                                    <p:anim calcmode="lin" valueType="num">
                                      <p:cBhvr additive="base">
                                        <p:cTn id="37" dur="500" fill="hold"/>
                                        <p:tgtEl>
                                          <p:spTgt spid="26"/>
                                        </p:tgtEl>
                                        <p:attrNameLst>
                                          <p:attrName>ppt_y</p:attrName>
                                        </p:attrNameLst>
                                      </p:cBhvr>
                                      <p:tavLst>
                                        <p:tav tm="0">
                                          <p:val>
                                            <p:strVal val="#ppt_y"/>
                                          </p:val>
                                        </p:tav>
                                        <p:tav tm="100000">
                                          <p:val>
                                            <p:strVal val="#ppt_y"/>
                                          </p:val>
                                        </p:tav>
                                      </p:tavLst>
                                    </p:anim>
                                  </p:childTnLst>
                                </p:cTn>
                              </p:par>
                              <p:par>
                                <p:cTn id="38" presetID="2" presetClass="entr" presetSubtype="2" fill="hold" nodeType="withEffect">
                                  <p:stCondLst>
                                    <p:cond delay="0"/>
                                  </p:stCondLst>
                                  <p:childTnLst>
                                    <p:set>
                                      <p:cBhvr>
                                        <p:cTn id="39" dur="1" fill="hold">
                                          <p:stCondLst>
                                            <p:cond delay="0"/>
                                          </p:stCondLst>
                                        </p:cTn>
                                        <p:tgtEl>
                                          <p:spTgt spid="32"/>
                                        </p:tgtEl>
                                        <p:attrNameLst>
                                          <p:attrName>style.visibility</p:attrName>
                                        </p:attrNameLst>
                                      </p:cBhvr>
                                      <p:to>
                                        <p:strVal val="visible"/>
                                      </p:to>
                                    </p:set>
                                    <p:anim calcmode="lin" valueType="num">
                                      <p:cBhvr additive="base">
                                        <p:cTn id="40" dur="500" fill="hold"/>
                                        <p:tgtEl>
                                          <p:spTgt spid="32"/>
                                        </p:tgtEl>
                                        <p:attrNameLst>
                                          <p:attrName>ppt_x</p:attrName>
                                        </p:attrNameLst>
                                      </p:cBhvr>
                                      <p:tavLst>
                                        <p:tav tm="0">
                                          <p:val>
                                            <p:strVal val="1+#ppt_w/2"/>
                                          </p:val>
                                        </p:tav>
                                        <p:tav tm="100000">
                                          <p:val>
                                            <p:strVal val="#ppt_x"/>
                                          </p:val>
                                        </p:tav>
                                      </p:tavLst>
                                    </p:anim>
                                    <p:anim calcmode="lin" valueType="num">
                                      <p:cBhvr additive="base">
                                        <p:cTn id="41" dur="500" fill="hold"/>
                                        <p:tgtEl>
                                          <p:spTgt spid="3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1402045" y="1092134"/>
            <a:ext cx="2413178" cy="2413178"/>
            <a:chOff x="1505599" y="1967143"/>
            <a:chExt cx="2413178" cy="2413178"/>
          </a:xfrm>
        </p:grpSpPr>
        <p:sp>
          <p:nvSpPr>
            <p:cNvPr id="31" name="椭圆 30"/>
            <p:cNvSpPr/>
            <p:nvPr/>
          </p:nvSpPr>
          <p:spPr>
            <a:xfrm>
              <a:off x="1633390" y="2094934"/>
              <a:ext cx="2157594" cy="21575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32" name="椭圆 31"/>
            <p:cNvSpPr/>
            <p:nvPr/>
          </p:nvSpPr>
          <p:spPr>
            <a:xfrm>
              <a:off x="1505599" y="1967143"/>
              <a:ext cx="2413178" cy="2413178"/>
            </a:xfrm>
            <a:prstGeom prst="ellipse">
              <a:avLst/>
            </a:prstGeom>
            <a:noFill/>
            <a:ln>
              <a:solidFill>
                <a:schemeClr val="accent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33" name="Freeform 109"/>
            <p:cNvSpPr>
              <a:spLocks noEditPoints="1"/>
            </p:cNvSpPr>
            <p:nvPr/>
          </p:nvSpPr>
          <p:spPr bwMode="auto">
            <a:xfrm>
              <a:off x="2324838" y="2759131"/>
              <a:ext cx="774699" cy="829201"/>
            </a:xfrm>
            <a:custGeom>
              <a:avLst/>
              <a:gdLst>
                <a:gd name="connsiteX0" fmla="*/ 270013 w 315913"/>
                <a:gd name="connsiteY0" fmla="*/ 244475 h 338138"/>
                <a:gd name="connsiteX1" fmla="*/ 315913 w 315913"/>
                <a:gd name="connsiteY1" fmla="*/ 290647 h 338138"/>
                <a:gd name="connsiteX2" fmla="*/ 315913 w 315913"/>
                <a:gd name="connsiteY2" fmla="*/ 331542 h 338138"/>
                <a:gd name="connsiteX3" fmla="*/ 313290 w 315913"/>
                <a:gd name="connsiteY3" fmla="*/ 335500 h 338138"/>
                <a:gd name="connsiteX4" fmla="*/ 309356 w 315913"/>
                <a:gd name="connsiteY4" fmla="*/ 338138 h 338138"/>
                <a:gd name="connsiteX5" fmla="*/ 231982 w 315913"/>
                <a:gd name="connsiteY5" fmla="*/ 338138 h 338138"/>
                <a:gd name="connsiteX6" fmla="*/ 225425 w 315913"/>
                <a:gd name="connsiteY6" fmla="*/ 331542 h 338138"/>
                <a:gd name="connsiteX7" fmla="*/ 225425 w 315913"/>
                <a:gd name="connsiteY7" fmla="*/ 290647 h 338138"/>
                <a:gd name="connsiteX8" fmla="*/ 270013 w 315913"/>
                <a:gd name="connsiteY8" fmla="*/ 244475 h 338138"/>
                <a:gd name="connsiteX9" fmla="*/ 157956 w 315913"/>
                <a:gd name="connsiteY9" fmla="*/ 244475 h 338138"/>
                <a:gd name="connsiteX10" fmla="*/ 203200 w 315913"/>
                <a:gd name="connsiteY10" fmla="*/ 290647 h 338138"/>
                <a:gd name="connsiteX11" fmla="*/ 203200 w 315913"/>
                <a:gd name="connsiteY11" fmla="*/ 331542 h 338138"/>
                <a:gd name="connsiteX12" fmla="*/ 201869 w 315913"/>
                <a:gd name="connsiteY12" fmla="*/ 335500 h 338138"/>
                <a:gd name="connsiteX13" fmla="*/ 196546 w 315913"/>
                <a:gd name="connsiteY13" fmla="*/ 338138 h 338138"/>
                <a:gd name="connsiteX14" fmla="*/ 119365 w 315913"/>
                <a:gd name="connsiteY14" fmla="*/ 338138 h 338138"/>
                <a:gd name="connsiteX15" fmla="*/ 112712 w 315913"/>
                <a:gd name="connsiteY15" fmla="*/ 331542 h 338138"/>
                <a:gd name="connsiteX16" fmla="*/ 112712 w 315913"/>
                <a:gd name="connsiteY16" fmla="*/ 290647 h 338138"/>
                <a:gd name="connsiteX17" fmla="*/ 157956 w 315913"/>
                <a:gd name="connsiteY17" fmla="*/ 244475 h 338138"/>
                <a:gd name="connsiteX18" fmla="*/ 45900 w 315913"/>
                <a:gd name="connsiteY18" fmla="*/ 244475 h 338138"/>
                <a:gd name="connsiteX19" fmla="*/ 90488 w 315913"/>
                <a:gd name="connsiteY19" fmla="*/ 290647 h 338138"/>
                <a:gd name="connsiteX20" fmla="*/ 90488 w 315913"/>
                <a:gd name="connsiteY20" fmla="*/ 331542 h 338138"/>
                <a:gd name="connsiteX21" fmla="*/ 89176 w 315913"/>
                <a:gd name="connsiteY21" fmla="*/ 335500 h 338138"/>
                <a:gd name="connsiteX22" fmla="*/ 83931 w 315913"/>
                <a:gd name="connsiteY22" fmla="*/ 338138 h 338138"/>
                <a:gd name="connsiteX23" fmla="*/ 6557 w 315913"/>
                <a:gd name="connsiteY23" fmla="*/ 338138 h 338138"/>
                <a:gd name="connsiteX24" fmla="*/ 0 w 315913"/>
                <a:gd name="connsiteY24" fmla="*/ 331542 h 338138"/>
                <a:gd name="connsiteX25" fmla="*/ 0 w 315913"/>
                <a:gd name="connsiteY25" fmla="*/ 290647 h 338138"/>
                <a:gd name="connsiteX26" fmla="*/ 45900 w 315913"/>
                <a:gd name="connsiteY26" fmla="*/ 244475 h 338138"/>
                <a:gd name="connsiteX27" fmla="*/ 271463 w 315913"/>
                <a:gd name="connsiteY27" fmla="*/ 180975 h 338138"/>
                <a:gd name="connsiteX28" fmla="*/ 301625 w 315913"/>
                <a:gd name="connsiteY28" fmla="*/ 211138 h 338138"/>
                <a:gd name="connsiteX29" fmla="*/ 271463 w 315913"/>
                <a:gd name="connsiteY29" fmla="*/ 241300 h 338138"/>
                <a:gd name="connsiteX30" fmla="*/ 241300 w 315913"/>
                <a:gd name="connsiteY30" fmla="*/ 211138 h 338138"/>
                <a:gd name="connsiteX31" fmla="*/ 271463 w 315913"/>
                <a:gd name="connsiteY31" fmla="*/ 180975 h 338138"/>
                <a:gd name="connsiteX32" fmla="*/ 159420 w 315913"/>
                <a:gd name="connsiteY32" fmla="*/ 180975 h 338138"/>
                <a:gd name="connsiteX33" fmla="*/ 188912 w 315913"/>
                <a:gd name="connsiteY33" fmla="*/ 211138 h 338138"/>
                <a:gd name="connsiteX34" fmla="*/ 159420 w 315913"/>
                <a:gd name="connsiteY34" fmla="*/ 241300 h 338138"/>
                <a:gd name="connsiteX35" fmla="*/ 128587 w 315913"/>
                <a:gd name="connsiteY35" fmla="*/ 211138 h 338138"/>
                <a:gd name="connsiteX36" fmla="*/ 159420 w 315913"/>
                <a:gd name="connsiteY36" fmla="*/ 180975 h 338138"/>
                <a:gd name="connsiteX37" fmla="*/ 46038 w 315913"/>
                <a:gd name="connsiteY37" fmla="*/ 180975 h 338138"/>
                <a:gd name="connsiteX38" fmla="*/ 76201 w 315913"/>
                <a:gd name="connsiteY38" fmla="*/ 211138 h 338138"/>
                <a:gd name="connsiteX39" fmla="*/ 46038 w 315913"/>
                <a:gd name="connsiteY39" fmla="*/ 241301 h 338138"/>
                <a:gd name="connsiteX40" fmla="*/ 15875 w 315913"/>
                <a:gd name="connsiteY40" fmla="*/ 211138 h 338138"/>
                <a:gd name="connsiteX41" fmla="*/ 46038 w 315913"/>
                <a:gd name="connsiteY41" fmla="*/ 180975 h 338138"/>
                <a:gd name="connsiteX42" fmla="*/ 270005 w 315913"/>
                <a:gd name="connsiteY42" fmla="*/ 77788 h 338138"/>
                <a:gd name="connsiteX43" fmla="*/ 238125 w 315913"/>
                <a:gd name="connsiteY43" fmla="*/ 109792 h 338138"/>
                <a:gd name="connsiteX44" fmla="*/ 238125 w 315913"/>
                <a:gd name="connsiteY44" fmla="*/ 144463 h 338138"/>
                <a:gd name="connsiteX45" fmla="*/ 303213 w 315913"/>
                <a:gd name="connsiteY45" fmla="*/ 144463 h 338138"/>
                <a:gd name="connsiteX46" fmla="*/ 303213 w 315913"/>
                <a:gd name="connsiteY46" fmla="*/ 109792 h 338138"/>
                <a:gd name="connsiteX47" fmla="*/ 270005 w 315913"/>
                <a:gd name="connsiteY47" fmla="*/ 77788 h 338138"/>
                <a:gd name="connsiteX48" fmla="*/ 270013 w 315913"/>
                <a:gd name="connsiteY48" fmla="*/ 65088 h 338138"/>
                <a:gd name="connsiteX49" fmla="*/ 315913 w 315913"/>
                <a:gd name="connsiteY49" fmla="*/ 109941 h 338138"/>
                <a:gd name="connsiteX50" fmla="*/ 315913 w 315913"/>
                <a:gd name="connsiteY50" fmla="*/ 150836 h 338138"/>
                <a:gd name="connsiteX51" fmla="*/ 313290 w 315913"/>
                <a:gd name="connsiteY51" fmla="*/ 156113 h 338138"/>
                <a:gd name="connsiteX52" fmla="*/ 309356 w 315913"/>
                <a:gd name="connsiteY52" fmla="*/ 158751 h 338138"/>
                <a:gd name="connsiteX53" fmla="*/ 231982 w 315913"/>
                <a:gd name="connsiteY53" fmla="*/ 158751 h 338138"/>
                <a:gd name="connsiteX54" fmla="*/ 225425 w 315913"/>
                <a:gd name="connsiteY54" fmla="*/ 150836 h 338138"/>
                <a:gd name="connsiteX55" fmla="*/ 225425 w 315913"/>
                <a:gd name="connsiteY55" fmla="*/ 109941 h 338138"/>
                <a:gd name="connsiteX56" fmla="*/ 270013 w 315913"/>
                <a:gd name="connsiteY56" fmla="*/ 65088 h 338138"/>
                <a:gd name="connsiteX57" fmla="*/ 157956 w 315913"/>
                <a:gd name="connsiteY57" fmla="*/ 65088 h 338138"/>
                <a:gd name="connsiteX58" fmla="*/ 203200 w 315913"/>
                <a:gd name="connsiteY58" fmla="*/ 109941 h 338138"/>
                <a:gd name="connsiteX59" fmla="*/ 203200 w 315913"/>
                <a:gd name="connsiteY59" fmla="*/ 150836 h 338138"/>
                <a:gd name="connsiteX60" fmla="*/ 201869 w 315913"/>
                <a:gd name="connsiteY60" fmla="*/ 156113 h 338138"/>
                <a:gd name="connsiteX61" fmla="*/ 196546 w 315913"/>
                <a:gd name="connsiteY61" fmla="*/ 158751 h 338138"/>
                <a:gd name="connsiteX62" fmla="*/ 119365 w 315913"/>
                <a:gd name="connsiteY62" fmla="*/ 158751 h 338138"/>
                <a:gd name="connsiteX63" fmla="*/ 112712 w 315913"/>
                <a:gd name="connsiteY63" fmla="*/ 150836 h 338138"/>
                <a:gd name="connsiteX64" fmla="*/ 112712 w 315913"/>
                <a:gd name="connsiteY64" fmla="*/ 109941 h 338138"/>
                <a:gd name="connsiteX65" fmla="*/ 157956 w 315913"/>
                <a:gd name="connsiteY65" fmla="*/ 65088 h 338138"/>
                <a:gd name="connsiteX66" fmla="*/ 45900 w 315913"/>
                <a:gd name="connsiteY66" fmla="*/ 65088 h 338138"/>
                <a:gd name="connsiteX67" fmla="*/ 90488 w 315913"/>
                <a:gd name="connsiteY67" fmla="*/ 109941 h 338138"/>
                <a:gd name="connsiteX68" fmla="*/ 90488 w 315913"/>
                <a:gd name="connsiteY68" fmla="*/ 150836 h 338138"/>
                <a:gd name="connsiteX69" fmla="*/ 89176 w 315913"/>
                <a:gd name="connsiteY69" fmla="*/ 156113 h 338138"/>
                <a:gd name="connsiteX70" fmla="*/ 83931 w 315913"/>
                <a:gd name="connsiteY70" fmla="*/ 158751 h 338138"/>
                <a:gd name="connsiteX71" fmla="*/ 6557 w 315913"/>
                <a:gd name="connsiteY71" fmla="*/ 158751 h 338138"/>
                <a:gd name="connsiteX72" fmla="*/ 0 w 315913"/>
                <a:gd name="connsiteY72" fmla="*/ 150836 h 338138"/>
                <a:gd name="connsiteX73" fmla="*/ 0 w 315913"/>
                <a:gd name="connsiteY73" fmla="*/ 109941 h 338138"/>
                <a:gd name="connsiteX74" fmla="*/ 45900 w 315913"/>
                <a:gd name="connsiteY74" fmla="*/ 65088 h 338138"/>
                <a:gd name="connsiteX75" fmla="*/ 270669 w 315913"/>
                <a:gd name="connsiteY75" fmla="*/ 14288 h 338138"/>
                <a:gd name="connsiteX76" fmla="*/ 254000 w 315913"/>
                <a:gd name="connsiteY76" fmla="*/ 30957 h 338138"/>
                <a:gd name="connsiteX77" fmla="*/ 270669 w 315913"/>
                <a:gd name="connsiteY77" fmla="*/ 47626 h 338138"/>
                <a:gd name="connsiteX78" fmla="*/ 287338 w 315913"/>
                <a:gd name="connsiteY78" fmla="*/ 30957 h 338138"/>
                <a:gd name="connsiteX79" fmla="*/ 270669 w 315913"/>
                <a:gd name="connsiteY79" fmla="*/ 14288 h 338138"/>
                <a:gd name="connsiteX80" fmla="*/ 271463 w 315913"/>
                <a:gd name="connsiteY80" fmla="*/ 0 h 338138"/>
                <a:gd name="connsiteX81" fmla="*/ 301625 w 315913"/>
                <a:gd name="connsiteY81" fmla="*/ 30957 h 338138"/>
                <a:gd name="connsiteX82" fmla="*/ 271463 w 315913"/>
                <a:gd name="connsiteY82" fmla="*/ 61913 h 338138"/>
                <a:gd name="connsiteX83" fmla="*/ 241300 w 315913"/>
                <a:gd name="connsiteY83" fmla="*/ 30957 h 338138"/>
                <a:gd name="connsiteX84" fmla="*/ 271463 w 315913"/>
                <a:gd name="connsiteY84" fmla="*/ 0 h 338138"/>
                <a:gd name="connsiteX85" fmla="*/ 159420 w 315913"/>
                <a:gd name="connsiteY85" fmla="*/ 0 h 338138"/>
                <a:gd name="connsiteX86" fmla="*/ 188912 w 315913"/>
                <a:gd name="connsiteY86" fmla="*/ 30957 h 338138"/>
                <a:gd name="connsiteX87" fmla="*/ 159420 w 315913"/>
                <a:gd name="connsiteY87" fmla="*/ 61913 h 338138"/>
                <a:gd name="connsiteX88" fmla="*/ 128587 w 315913"/>
                <a:gd name="connsiteY88" fmla="*/ 30957 h 338138"/>
                <a:gd name="connsiteX89" fmla="*/ 159420 w 315913"/>
                <a:gd name="connsiteY89" fmla="*/ 0 h 338138"/>
                <a:gd name="connsiteX90" fmla="*/ 46037 w 315913"/>
                <a:gd name="connsiteY90" fmla="*/ 0 h 338138"/>
                <a:gd name="connsiteX91" fmla="*/ 76200 w 315913"/>
                <a:gd name="connsiteY91" fmla="*/ 30957 h 338138"/>
                <a:gd name="connsiteX92" fmla="*/ 46037 w 315913"/>
                <a:gd name="connsiteY92" fmla="*/ 61913 h 338138"/>
                <a:gd name="connsiteX93" fmla="*/ 15875 w 315913"/>
                <a:gd name="connsiteY93" fmla="*/ 30957 h 338138"/>
                <a:gd name="connsiteX94" fmla="*/ 46037 w 315913"/>
                <a:gd name="connsiteY9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5913" h="338138">
                  <a:moveTo>
                    <a:pt x="270013" y="244475"/>
                  </a:moveTo>
                  <a:cubicBezTo>
                    <a:pt x="294930" y="244475"/>
                    <a:pt x="315913" y="265582"/>
                    <a:pt x="315913" y="290647"/>
                  </a:cubicBezTo>
                  <a:cubicBezTo>
                    <a:pt x="315913" y="290647"/>
                    <a:pt x="315913" y="290647"/>
                    <a:pt x="315913" y="331542"/>
                  </a:cubicBezTo>
                  <a:cubicBezTo>
                    <a:pt x="315913" y="332861"/>
                    <a:pt x="314602" y="335500"/>
                    <a:pt x="313290" y="335500"/>
                  </a:cubicBezTo>
                  <a:cubicBezTo>
                    <a:pt x="313290" y="336819"/>
                    <a:pt x="310667" y="338138"/>
                    <a:pt x="309356" y="338138"/>
                  </a:cubicBezTo>
                  <a:cubicBezTo>
                    <a:pt x="309356" y="338138"/>
                    <a:pt x="309356" y="338138"/>
                    <a:pt x="231982" y="338138"/>
                  </a:cubicBezTo>
                  <a:cubicBezTo>
                    <a:pt x="228048" y="338138"/>
                    <a:pt x="225425" y="335500"/>
                    <a:pt x="225425" y="331542"/>
                  </a:cubicBezTo>
                  <a:cubicBezTo>
                    <a:pt x="225425" y="331542"/>
                    <a:pt x="225425" y="331542"/>
                    <a:pt x="225425" y="290647"/>
                  </a:cubicBezTo>
                  <a:cubicBezTo>
                    <a:pt x="225425" y="265582"/>
                    <a:pt x="246408" y="244475"/>
                    <a:pt x="270013" y="244475"/>
                  </a:cubicBezTo>
                  <a:close/>
                  <a:moveTo>
                    <a:pt x="157956" y="244475"/>
                  </a:moveTo>
                  <a:cubicBezTo>
                    <a:pt x="183239" y="244475"/>
                    <a:pt x="203200" y="265582"/>
                    <a:pt x="203200" y="290647"/>
                  </a:cubicBezTo>
                  <a:cubicBezTo>
                    <a:pt x="203200" y="290647"/>
                    <a:pt x="203200" y="290647"/>
                    <a:pt x="203200" y="331542"/>
                  </a:cubicBezTo>
                  <a:cubicBezTo>
                    <a:pt x="203200" y="332861"/>
                    <a:pt x="203200" y="335500"/>
                    <a:pt x="201869" y="335500"/>
                  </a:cubicBezTo>
                  <a:cubicBezTo>
                    <a:pt x="200538" y="336819"/>
                    <a:pt x="199208" y="338138"/>
                    <a:pt x="196546" y="338138"/>
                  </a:cubicBezTo>
                  <a:cubicBezTo>
                    <a:pt x="196546" y="338138"/>
                    <a:pt x="196546" y="338138"/>
                    <a:pt x="119365" y="338138"/>
                  </a:cubicBezTo>
                  <a:cubicBezTo>
                    <a:pt x="115373" y="338138"/>
                    <a:pt x="112712" y="335500"/>
                    <a:pt x="112712" y="331542"/>
                  </a:cubicBezTo>
                  <a:cubicBezTo>
                    <a:pt x="112712" y="331542"/>
                    <a:pt x="112712" y="331542"/>
                    <a:pt x="112712" y="290647"/>
                  </a:cubicBezTo>
                  <a:cubicBezTo>
                    <a:pt x="112712" y="265582"/>
                    <a:pt x="132672" y="244475"/>
                    <a:pt x="157956" y="244475"/>
                  </a:cubicBezTo>
                  <a:close/>
                  <a:moveTo>
                    <a:pt x="45900" y="244475"/>
                  </a:moveTo>
                  <a:cubicBezTo>
                    <a:pt x="69505" y="244475"/>
                    <a:pt x="90488" y="265582"/>
                    <a:pt x="90488" y="290647"/>
                  </a:cubicBezTo>
                  <a:cubicBezTo>
                    <a:pt x="90488" y="290647"/>
                    <a:pt x="90488" y="290647"/>
                    <a:pt x="90488" y="331542"/>
                  </a:cubicBezTo>
                  <a:cubicBezTo>
                    <a:pt x="90488" y="332861"/>
                    <a:pt x="90488" y="335500"/>
                    <a:pt x="89176" y="335500"/>
                  </a:cubicBezTo>
                  <a:cubicBezTo>
                    <a:pt x="87865" y="336819"/>
                    <a:pt x="85242" y="338138"/>
                    <a:pt x="83931" y="338138"/>
                  </a:cubicBezTo>
                  <a:cubicBezTo>
                    <a:pt x="83931" y="338138"/>
                    <a:pt x="83931" y="338138"/>
                    <a:pt x="6557" y="338138"/>
                  </a:cubicBezTo>
                  <a:cubicBezTo>
                    <a:pt x="3934" y="338138"/>
                    <a:pt x="0" y="335500"/>
                    <a:pt x="0" y="331542"/>
                  </a:cubicBezTo>
                  <a:cubicBezTo>
                    <a:pt x="0" y="331542"/>
                    <a:pt x="0" y="331542"/>
                    <a:pt x="0" y="290647"/>
                  </a:cubicBezTo>
                  <a:cubicBezTo>
                    <a:pt x="0" y="265582"/>
                    <a:pt x="20983" y="244475"/>
                    <a:pt x="45900" y="244475"/>
                  </a:cubicBezTo>
                  <a:close/>
                  <a:moveTo>
                    <a:pt x="271463" y="180975"/>
                  </a:moveTo>
                  <a:cubicBezTo>
                    <a:pt x="287200" y="180975"/>
                    <a:pt x="301625" y="194089"/>
                    <a:pt x="301625" y="211138"/>
                  </a:cubicBezTo>
                  <a:cubicBezTo>
                    <a:pt x="301625" y="228186"/>
                    <a:pt x="287200" y="241300"/>
                    <a:pt x="271463" y="241300"/>
                  </a:cubicBezTo>
                  <a:cubicBezTo>
                    <a:pt x="254414" y="241300"/>
                    <a:pt x="241300" y="228186"/>
                    <a:pt x="241300" y="211138"/>
                  </a:cubicBezTo>
                  <a:cubicBezTo>
                    <a:pt x="241300" y="194089"/>
                    <a:pt x="254414" y="180975"/>
                    <a:pt x="271463" y="180975"/>
                  </a:cubicBezTo>
                  <a:close/>
                  <a:moveTo>
                    <a:pt x="159420" y="180975"/>
                  </a:moveTo>
                  <a:cubicBezTo>
                    <a:pt x="175506" y="180975"/>
                    <a:pt x="188912" y="194089"/>
                    <a:pt x="188912" y="211138"/>
                  </a:cubicBezTo>
                  <a:cubicBezTo>
                    <a:pt x="188912" y="228186"/>
                    <a:pt x="175506" y="241300"/>
                    <a:pt x="159420" y="241300"/>
                  </a:cubicBezTo>
                  <a:cubicBezTo>
                    <a:pt x="141992" y="241300"/>
                    <a:pt x="128587" y="228186"/>
                    <a:pt x="128587" y="211138"/>
                  </a:cubicBezTo>
                  <a:cubicBezTo>
                    <a:pt x="128587" y="194089"/>
                    <a:pt x="141992" y="180975"/>
                    <a:pt x="159420" y="180975"/>
                  </a:cubicBezTo>
                  <a:close/>
                  <a:moveTo>
                    <a:pt x="46038" y="180975"/>
                  </a:moveTo>
                  <a:cubicBezTo>
                    <a:pt x="62697" y="180975"/>
                    <a:pt x="76201" y="194479"/>
                    <a:pt x="76201" y="211138"/>
                  </a:cubicBezTo>
                  <a:cubicBezTo>
                    <a:pt x="76201" y="227797"/>
                    <a:pt x="62697" y="241301"/>
                    <a:pt x="46038" y="241301"/>
                  </a:cubicBezTo>
                  <a:cubicBezTo>
                    <a:pt x="29379" y="241301"/>
                    <a:pt x="15875" y="227797"/>
                    <a:pt x="15875" y="211138"/>
                  </a:cubicBezTo>
                  <a:cubicBezTo>
                    <a:pt x="15875" y="194479"/>
                    <a:pt x="29379" y="180975"/>
                    <a:pt x="46038" y="180975"/>
                  </a:cubicBezTo>
                  <a:close/>
                  <a:moveTo>
                    <a:pt x="270005" y="77788"/>
                  </a:moveTo>
                  <a:cubicBezTo>
                    <a:pt x="252736" y="77788"/>
                    <a:pt x="238125" y="92457"/>
                    <a:pt x="238125" y="109792"/>
                  </a:cubicBezTo>
                  <a:cubicBezTo>
                    <a:pt x="238125" y="109792"/>
                    <a:pt x="238125" y="109792"/>
                    <a:pt x="238125" y="144463"/>
                  </a:cubicBezTo>
                  <a:cubicBezTo>
                    <a:pt x="238125" y="144463"/>
                    <a:pt x="238125" y="144463"/>
                    <a:pt x="303213" y="144463"/>
                  </a:cubicBezTo>
                  <a:lnTo>
                    <a:pt x="303213" y="109792"/>
                  </a:lnTo>
                  <a:cubicBezTo>
                    <a:pt x="303213" y="92457"/>
                    <a:pt x="288602" y="77788"/>
                    <a:pt x="270005" y="77788"/>
                  </a:cubicBezTo>
                  <a:close/>
                  <a:moveTo>
                    <a:pt x="270013" y="65088"/>
                  </a:moveTo>
                  <a:cubicBezTo>
                    <a:pt x="294930" y="65088"/>
                    <a:pt x="315913" y="84876"/>
                    <a:pt x="315913" y="109941"/>
                  </a:cubicBezTo>
                  <a:cubicBezTo>
                    <a:pt x="315913" y="109941"/>
                    <a:pt x="315913" y="109941"/>
                    <a:pt x="315913" y="150836"/>
                  </a:cubicBezTo>
                  <a:cubicBezTo>
                    <a:pt x="315913" y="153474"/>
                    <a:pt x="314602" y="154794"/>
                    <a:pt x="313290" y="156113"/>
                  </a:cubicBezTo>
                  <a:cubicBezTo>
                    <a:pt x="313290" y="157432"/>
                    <a:pt x="310667" y="158751"/>
                    <a:pt x="309356" y="158751"/>
                  </a:cubicBezTo>
                  <a:cubicBezTo>
                    <a:pt x="309356" y="158751"/>
                    <a:pt x="309356" y="158751"/>
                    <a:pt x="231982" y="158751"/>
                  </a:cubicBezTo>
                  <a:cubicBezTo>
                    <a:pt x="228048" y="158751"/>
                    <a:pt x="225425" y="154794"/>
                    <a:pt x="225425" y="150836"/>
                  </a:cubicBezTo>
                  <a:cubicBezTo>
                    <a:pt x="225425" y="150836"/>
                    <a:pt x="225425" y="150836"/>
                    <a:pt x="225425" y="109941"/>
                  </a:cubicBezTo>
                  <a:cubicBezTo>
                    <a:pt x="225425" y="84876"/>
                    <a:pt x="246408" y="65088"/>
                    <a:pt x="270013" y="65088"/>
                  </a:cubicBezTo>
                  <a:close/>
                  <a:moveTo>
                    <a:pt x="157956" y="65088"/>
                  </a:moveTo>
                  <a:cubicBezTo>
                    <a:pt x="183239" y="65088"/>
                    <a:pt x="203200" y="84876"/>
                    <a:pt x="203200" y="109941"/>
                  </a:cubicBezTo>
                  <a:cubicBezTo>
                    <a:pt x="203200" y="109941"/>
                    <a:pt x="203200" y="109941"/>
                    <a:pt x="203200" y="150836"/>
                  </a:cubicBezTo>
                  <a:cubicBezTo>
                    <a:pt x="203200" y="153474"/>
                    <a:pt x="203200" y="154794"/>
                    <a:pt x="201869" y="156113"/>
                  </a:cubicBezTo>
                  <a:cubicBezTo>
                    <a:pt x="200538" y="157432"/>
                    <a:pt x="199208" y="158751"/>
                    <a:pt x="196546" y="158751"/>
                  </a:cubicBezTo>
                  <a:cubicBezTo>
                    <a:pt x="196546" y="158751"/>
                    <a:pt x="196546" y="158751"/>
                    <a:pt x="119365" y="158751"/>
                  </a:cubicBezTo>
                  <a:cubicBezTo>
                    <a:pt x="115373" y="158751"/>
                    <a:pt x="112712" y="154794"/>
                    <a:pt x="112712" y="150836"/>
                  </a:cubicBezTo>
                  <a:cubicBezTo>
                    <a:pt x="112712" y="150836"/>
                    <a:pt x="112712" y="150836"/>
                    <a:pt x="112712" y="109941"/>
                  </a:cubicBezTo>
                  <a:cubicBezTo>
                    <a:pt x="112712" y="84876"/>
                    <a:pt x="132672" y="65088"/>
                    <a:pt x="157956" y="65088"/>
                  </a:cubicBezTo>
                  <a:close/>
                  <a:moveTo>
                    <a:pt x="45900" y="65088"/>
                  </a:moveTo>
                  <a:cubicBezTo>
                    <a:pt x="69505" y="65088"/>
                    <a:pt x="90488" y="84876"/>
                    <a:pt x="90488" y="109941"/>
                  </a:cubicBezTo>
                  <a:cubicBezTo>
                    <a:pt x="90488" y="109941"/>
                    <a:pt x="90488" y="109941"/>
                    <a:pt x="90488" y="150836"/>
                  </a:cubicBezTo>
                  <a:cubicBezTo>
                    <a:pt x="90488" y="153474"/>
                    <a:pt x="90488" y="154794"/>
                    <a:pt x="89176" y="156113"/>
                  </a:cubicBezTo>
                  <a:cubicBezTo>
                    <a:pt x="87865" y="157432"/>
                    <a:pt x="85242" y="158751"/>
                    <a:pt x="83931" y="158751"/>
                  </a:cubicBezTo>
                  <a:cubicBezTo>
                    <a:pt x="83931" y="158751"/>
                    <a:pt x="83931" y="158751"/>
                    <a:pt x="6557" y="158751"/>
                  </a:cubicBezTo>
                  <a:cubicBezTo>
                    <a:pt x="3934" y="158751"/>
                    <a:pt x="0" y="154794"/>
                    <a:pt x="0" y="150836"/>
                  </a:cubicBezTo>
                  <a:cubicBezTo>
                    <a:pt x="0" y="150836"/>
                    <a:pt x="0" y="150836"/>
                    <a:pt x="0" y="109941"/>
                  </a:cubicBezTo>
                  <a:cubicBezTo>
                    <a:pt x="0" y="84876"/>
                    <a:pt x="20983" y="65088"/>
                    <a:pt x="45900" y="65088"/>
                  </a:cubicBezTo>
                  <a:close/>
                  <a:moveTo>
                    <a:pt x="270669" y="14288"/>
                  </a:moveTo>
                  <a:cubicBezTo>
                    <a:pt x="261463" y="14288"/>
                    <a:pt x="254000" y="21751"/>
                    <a:pt x="254000" y="30957"/>
                  </a:cubicBezTo>
                  <a:cubicBezTo>
                    <a:pt x="254000" y="40163"/>
                    <a:pt x="261463" y="47626"/>
                    <a:pt x="270669" y="47626"/>
                  </a:cubicBezTo>
                  <a:cubicBezTo>
                    <a:pt x="279875" y="47626"/>
                    <a:pt x="287338" y="40163"/>
                    <a:pt x="287338" y="30957"/>
                  </a:cubicBezTo>
                  <a:cubicBezTo>
                    <a:pt x="287338" y="21751"/>
                    <a:pt x="279875" y="14288"/>
                    <a:pt x="270669" y="14288"/>
                  </a:cubicBezTo>
                  <a:close/>
                  <a:moveTo>
                    <a:pt x="271463" y="0"/>
                  </a:moveTo>
                  <a:cubicBezTo>
                    <a:pt x="287200" y="0"/>
                    <a:pt x="301625" y="13459"/>
                    <a:pt x="301625" y="30957"/>
                  </a:cubicBezTo>
                  <a:cubicBezTo>
                    <a:pt x="301625" y="48454"/>
                    <a:pt x="287200" y="61913"/>
                    <a:pt x="271463" y="61913"/>
                  </a:cubicBezTo>
                  <a:cubicBezTo>
                    <a:pt x="254414" y="61913"/>
                    <a:pt x="241300" y="48454"/>
                    <a:pt x="241300" y="30957"/>
                  </a:cubicBezTo>
                  <a:cubicBezTo>
                    <a:pt x="241300" y="13459"/>
                    <a:pt x="254414" y="0"/>
                    <a:pt x="271463" y="0"/>
                  </a:cubicBezTo>
                  <a:close/>
                  <a:moveTo>
                    <a:pt x="159420" y="0"/>
                  </a:moveTo>
                  <a:cubicBezTo>
                    <a:pt x="175506" y="0"/>
                    <a:pt x="188912" y="13459"/>
                    <a:pt x="188912" y="30957"/>
                  </a:cubicBezTo>
                  <a:cubicBezTo>
                    <a:pt x="188912" y="48454"/>
                    <a:pt x="175506" y="61913"/>
                    <a:pt x="159420" y="61913"/>
                  </a:cubicBezTo>
                  <a:cubicBezTo>
                    <a:pt x="141992" y="61913"/>
                    <a:pt x="128587" y="48454"/>
                    <a:pt x="128587" y="30957"/>
                  </a:cubicBezTo>
                  <a:cubicBezTo>
                    <a:pt x="128587" y="13459"/>
                    <a:pt x="141992" y="0"/>
                    <a:pt x="159420" y="0"/>
                  </a:cubicBezTo>
                  <a:close/>
                  <a:moveTo>
                    <a:pt x="46037" y="0"/>
                  </a:moveTo>
                  <a:cubicBezTo>
                    <a:pt x="63086" y="0"/>
                    <a:pt x="76200" y="13459"/>
                    <a:pt x="76200" y="30957"/>
                  </a:cubicBezTo>
                  <a:cubicBezTo>
                    <a:pt x="76200" y="48454"/>
                    <a:pt x="63086" y="61913"/>
                    <a:pt x="46037" y="61913"/>
                  </a:cubicBezTo>
                  <a:cubicBezTo>
                    <a:pt x="28989" y="61913"/>
                    <a:pt x="15875" y="48454"/>
                    <a:pt x="15875" y="30957"/>
                  </a:cubicBezTo>
                  <a:cubicBezTo>
                    <a:pt x="15875" y="13459"/>
                    <a:pt x="28989" y="0"/>
                    <a:pt x="46037"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endParaRPr>
            </a:p>
          </p:txBody>
        </p:sp>
      </p:grpSp>
      <p:grpSp>
        <p:nvGrpSpPr>
          <p:cNvPr id="38" name="组合 37"/>
          <p:cNvGrpSpPr/>
          <p:nvPr/>
        </p:nvGrpSpPr>
        <p:grpSpPr>
          <a:xfrm>
            <a:off x="8376776" y="1092136"/>
            <a:ext cx="2413178" cy="2413178"/>
            <a:chOff x="8480330" y="1967143"/>
            <a:chExt cx="2413178" cy="2413178"/>
          </a:xfrm>
        </p:grpSpPr>
        <p:sp>
          <p:nvSpPr>
            <p:cNvPr id="39" name="椭圆 38"/>
            <p:cNvSpPr/>
            <p:nvPr/>
          </p:nvSpPr>
          <p:spPr>
            <a:xfrm>
              <a:off x="8608121" y="2094934"/>
              <a:ext cx="2157594" cy="215759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40" name="椭圆 39"/>
            <p:cNvSpPr/>
            <p:nvPr/>
          </p:nvSpPr>
          <p:spPr>
            <a:xfrm>
              <a:off x="8480330" y="1967143"/>
              <a:ext cx="2413178" cy="2413178"/>
            </a:xfrm>
            <a:prstGeom prst="ellipse">
              <a:avLst/>
            </a:prstGeom>
            <a:noFill/>
            <a:ln>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prstClr val="white"/>
                </a:solidFill>
              </a:endParaRPr>
            </a:p>
          </p:txBody>
        </p:sp>
        <p:sp>
          <p:nvSpPr>
            <p:cNvPr id="41" name="Freeform 135"/>
            <p:cNvSpPr>
              <a:spLocks/>
            </p:cNvSpPr>
            <p:nvPr/>
          </p:nvSpPr>
          <p:spPr bwMode="auto">
            <a:xfrm>
              <a:off x="9291551" y="2804350"/>
              <a:ext cx="790734" cy="738761"/>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endParaRPr>
            </a:p>
          </p:txBody>
        </p:sp>
      </p:grpSp>
      <p:cxnSp>
        <p:nvCxnSpPr>
          <p:cNvPr id="44" name="直接连接符 43"/>
          <p:cNvCxnSpPr>
            <a:cxnSpLocks/>
          </p:cNvCxnSpPr>
          <p:nvPr/>
        </p:nvCxnSpPr>
        <p:spPr>
          <a:xfrm>
            <a:off x="1402045" y="3670186"/>
            <a:ext cx="2413178" cy="0"/>
          </a:xfrm>
          <a:prstGeom prst="line">
            <a:avLst/>
          </a:prstGeom>
          <a:noFill/>
          <a:ln w="9525">
            <a:solidFill>
              <a:schemeClr val="bg1">
                <a:lumMod val="65000"/>
              </a:schemeClr>
            </a:solidFill>
            <a:prstDash val="dash"/>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45" name="直接连接符 44"/>
          <p:cNvCxnSpPr>
            <a:cxnSpLocks/>
            <a:stCxn id="48" idx="2"/>
            <a:endCxn id="55" idx="2"/>
          </p:cNvCxnSpPr>
          <p:nvPr/>
        </p:nvCxnSpPr>
        <p:spPr>
          <a:xfrm rot="5400000" flipH="1" flipV="1">
            <a:off x="6084842" y="1303304"/>
            <a:ext cx="22314" cy="6974732"/>
          </a:xfrm>
          <a:prstGeom prst="bentConnector3">
            <a:avLst>
              <a:gd name="adj1" fmla="val -1024469"/>
            </a:avLst>
          </a:prstGeom>
          <a:noFill/>
          <a:ln w="9525">
            <a:solidFill>
              <a:schemeClr val="bg1">
                <a:lumMod val="65000"/>
              </a:schemeClr>
            </a:solidFill>
            <a:prstDash val="dash"/>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46" name="直接连接符 45"/>
          <p:cNvCxnSpPr>
            <a:cxnSpLocks/>
          </p:cNvCxnSpPr>
          <p:nvPr/>
        </p:nvCxnSpPr>
        <p:spPr>
          <a:xfrm>
            <a:off x="8376776" y="3672382"/>
            <a:ext cx="2413178" cy="0"/>
          </a:xfrm>
          <a:prstGeom prst="line">
            <a:avLst/>
          </a:prstGeom>
          <a:noFill/>
          <a:ln w="9525">
            <a:solidFill>
              <a:schemeClr val="bg1">
                <a:lumMod val="65000"/>
              </a:schemeClr>
            </a:solidFill>
            <a:prstDash val="dash"/>
            <a:headEnd type="oval"/>
            <a:tailEnd type="oval"/>
          </a:ln>
        </p:spPr>
        <p:style>
          <a:lnRef idx="2">
            <a:schemeClr val="accent1">
              <a:shade val="50000"/>
            </a:schemeClr>
          </a:lnRef>
          <a:fillRef idx="1">
            <a:schemeClr val="accent1"/>
          </a:fillRef>
          <a:effectRef idx="0">
            <a:schemeClr val="accent1"/>
          </a:effectRef>
          <a:fontRef idx="minor">
            <a:schemeClr val="lt1"/>
          </a:fontRef>
        </p:style>
      </p:cxnSp>
      <p:grpSp>
        <p:nvGrpSpPr>
          <p:cNvPr id="2" name="组合 1"/>
          <p:cNvGrpSpPr/>
          <p:nvPr/>
        </p:nvGrpSpPr>
        <p:grpSpPr>
          <a:xfrm>
            <a:off x="1055684" y="3776305"/>
            <a:ext cx="3105898" cy="1025522"/>
            <a:chOff x="1057480" y="4638118"/>
            <a:chExt cx="3105898" cy="1025522"/>
          </a:xfrm>
        </p:grpSpPr>
        <p:sp>
          <p:nvSpPr>
            <p:cNvPr id="48" name="矩形 47"/>
            <p:cNvSpPr/>
            <p:nvPr/>
          </p:nvSpPr>
          <p:spPr>
            <a:xfrm>
              <a:off x="1057480" y="5054242"/>
              <a:ext cx="3105898" cy="609398"/>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smtClean="0">
                  <a:solidFill>
                    <a:prstClr val="black">
                      <a:lumMod val="50000"/>
                      <a:lumOff val="50000"/>
                    </a:prstClr>
                  </a:solidFill>
                </a:rPr>
                <a:t>通过对比视</a:t>
              </a:r>
              <a:r>
                <a:rPr lang="en-US" altLang="zh-CN" sz="1400" dirty="0" smtClean="0">
                  <a:solidFill>
                    <a:prstClr val="black">
                      <a:lumMod val="50000"/>
                      <a:lumOff val="50000"/>
                    </a:prstClr>
                  </a:solidFill>
                </a:rPr>
                <a:t>-</a:t>
              </a:r>
              <a:r>
                <a:rPr lang="zh-CN" altLang="en-US" sz="1400" dirty="0" smtClean="0">
                  <a:solidFill>
                    <a:prstClr val="black">
                      <a:lumMod val="50000"/>
                      <a:lumOff val="50000"/>
                    </a:prstClr>
                  </a:solidFill>
                </a:rPr>
                <a:t>视组和视</a:t>
              </a:r>
              <a:r>
                <a:rPr lang="en-US" altLang="zh-CN" sz="1400" dirty="0" smtClean="0">
                  <a:solidFill>
                    <a:prstClr val="black">
                      <a:lumMod val="50000"/>
                      <a:lumOff val="50000"/>
                    </a:prstClr>
                  </a:solidFill>
                </a:rPr>
                <a:t>-</a:t>
              </a:r>
              <a:r>
                <a:rPr lang="zh-CN" altLang="en-US" sz="1400" dirty="0" smtClean="0">
                  <a:solidFill>
                    <a:prstClr val="black">
                      <a:lumMod val="50000"/>
                      <a:lumOff val="50000"/>
                    </a:prstClr>
                  </a:solidFill>
                </a:rPr>
                <a:t>听组，探究跨通道听觉刺激对内隐学习的影响</a:t>
              </a:r>
              <a:endParaRPr lang="zh-CN" altLang="en-US" sz="1400" dirty="0">
                <a:solidFill>
                  <a:prstClr val="black">
                    <a:lumMod val="50000"/>
                    <a:lumOff val="50000"/>
                  </a:prstClr>
                </a:solidFill>
              </a:endParaRPr>
            </a:p>
          </p:txBody>
        </p:sp>
        <p:sp>
          <p:nvSpPr>
            <p:cNvPr id="49" name="矩形 48"/>
            <p:cNvSpPr/>
            <p:nvPr/>
          </p:nvSpPr>
          <p:spPr>
            <a:xfrm>
              <a:off x="1489442" y="4638118"/>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smtClean="0">
                  <a:solidFill>
                    <a:prstClr val="black">
                      <a:lumMod val="65000"/>
                      <a:lumOff val="35000"/>
                    </a:prstClr>
                  </a:solidFill>
                </a:rPr>
                <a:t>跨通道听觉阈下刺激</a:t>
              </a:r>
              <a:endParaRPr lang="zh-CN" altLang="en-US" b="1" dirty="0">
                <a:solidFill>
                  <a:prstClr val="black">
                    <a:lumMod val="65000"/>
                    <a:lumOff val="35000"/>
                  </a:prstClr>
                </a:solidFill>
              </a:endParaRPr>
            </a:p>
          </p:txBody>
        </p:sp>
      </p:grpSp>
      <p:grpSp>
        <p:nvGrpSpPr>
          <p:cNvPr id="3" name="组合 2"/>
          <p:cNvGrpSpPr/>
          <p:nvPr/>
        </p:nvGrpSpPr>
        <p:grpSpPr>
          <a:xfrm>
            <a:off x="4543051" y="5395321"/>
            <a:ext cx="3105898" cy="1295778"/>
            <a:chOff x="4543051" y="4626394"/>
            <a:chExt cx="3105898" cy="1295778"/>
          </a:xfrm>
        </p:grpSpPr>
        <p:sp>
          <p:nvSpPr>
            <p:cNvPr id="52" name="矩形 51"/>
            <p:cNvSpPr/>
            <p:nvPr/>
          </p:nvSpPr>
          <p:spPr>
            <a:xfrm>
              <a:off x="4543051" y="5054242"/>
              <a:ext cx="3105898" cy="867930"/>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smtClean="0">
                  <a:solidFill>
                    <a:prstClr val="black">
                      <a:lumMod val="50000"/>
                      <a:lumOff val="50000"/>
                    </a:prstClr>
                  </a:solidFill>
                </a:rPr>
                <a:t>对比两组结果，探究跨通道听觉阈下刺激与跨通道视觉阈下刺激对内隐学习影响的差异</a:t>
              </a:r>
              <a:endParaRPr lang="zh-CN" altLang="en-US" sz="1400" dirty="0">
                <a:solidFill>
                  <a:prstClr val="black">
                    <a:lumMod val="50000"/>
                    <a:lumOff val="50000"/>
                  </a:prstClr>
                </a:solidFill>
              </a:endParaRPr>
            </a:p>
          </p:txBody>
        </p:sp>
        <p:sp>
          <p:nvSpPr>
            <p:cNvPr id="53" name="矩形 52"/>
            <p:cNvSpPr/>
            <p:nvPr/>
          </p:nvSpPr>
          <p:spPr>
            <a:xfrm>
              <a:off x="4543051" y="4626394"/>
              <a:ext cx="3105897"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smtClean="0">
                  <a:solidFill>
                    <a:prstClr val="black">
                      <a:lumMod val="65000"/>
                      <a:lumOff val="35000"/>
                    </a:prstClr>
                  </a:solidFill>
                </a:rPr>
                <a:t>视</a:t>
              </a:r>
              <a:r>
                <a:rPr lang="en-US" altLang="zh-CN" b="1" dirty="0" smtClean="0">
                  <a:solidFill>
                    <a:prstClr val="black">
                      <a:lumMod val="65000"/>
                      <a:lumOff val="35000"/>
                    </a:prstClr>
                  </a:solidFill>
                </a:rPr>
                <a:t>-</a:t>
              </a:r>
              <a:r>
                <a:rPr lang="zh-CN" altLang="en-US" b="1" dirty="0" smtClean="0">
                  <a:solidFill>
                    <a:prstClr val="black">
                      <a:lumMod val="65000"/>
                      <a:lumOff val="35000"/>
                    </a:prstClr>
                  </a:solidFill>
                </a:rPr>
                <a:t>听跨通道阈下刺激差异</a:t>
              </a:r>
              <a:endParaRPr lang="zh-CN" altLang="en-US" b="1" dirty="0">
                <a:solidFill>
                  <a:prstClr val="black">
                    <a:lumMod val="65000"/>
                    <a:lumOff val="35000"/>
                  </a:prstClr>
                </a:solidFill>
              </a:endParaRPr>
            </a:p>
          </p:txBody>
        </p:sp>
      </p:grpSp>
      <p:grpSp>
        <p:nvGrpSpPr>
          <p:cNvPr id="4" name="组合 3"/>
          <p:cNvGrpSpPr/>
          <p:nvPr/>
        </p:nvGrpSpPr>
        <p:grpSpPr>
          <a:xfrm>
            <a:off x="8030416" y="3776305"/>
            <a:ext cx="3105898" cy="1003208"/>
            <a:chOff x="8030415" y="4638118"/>
            <a:chExt cx="3105898" cy="1003208"/>
          </a:xfrm>
        </p:grpSpPr>
        <p:sp>
          <p:nvSpPr>
            <p:cNvPr id="55" name="矩形 54"/>
            <p:cNvSpPr/>
            <p:nvPr/>
          </p:nvSpPr>
          <p:spPr>
            <a:xfrm>
              <a:off x="8030415" y="5054242"/>
              <a:ext cx="3105898" cy="58708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sz="1400" dirty="0">
                  <a:solidFill>
                    <a:prstClr val="black">
                      <a:lumMod val="50000"/>
                      <a:lumOff val="50000"/>
                    </a:prstClr>
                  </a:solidFill>
                </a:rPr>
                <a:t>通过对比视</a:t>
              </a:r>
              <a:r>
                <a:rPr lang="en-US" altLang="zh-CN" sz="1400" dirty="0">
                  <a:solidFill>
                    <a:prstClr val="black">
                      <a:lumMod val="50000"/>
                      <a:lumOff val="50000"/>
                    </a:prstClr>
                  </a:solidFill>
                </a:rPr>
                <a:t>-</a:t>
              </a:r>
              <a:r>
                <a:rPr lang="zh-CN" altLang="en-US" sz="1400" dirty="0">
                  <a:solidFill>
                    <a:prstClr val="black">
                      <a:lumMod val="50000"/>
                      <a:lumOff val="50000"/>
                    </a:prstClr>
                  </a:solidFill>
                </a:rPr>
                <a:t>视组和视</a:t>
              </a:r>
              <a:r>
                <a:rPr lang="en-US" altLang="zh-CN" sz="1400" dirty="0">
                  <a:solidFill>
                    <a:prstClr val="black">
                      <a:lumMod val="50000"/>
                      <a:lumOff val="50000"/>
                    </a:prstClr>
                  </a:solidFill>
                </a:rPr>
                <a:t>-</a:t>
              </a:r>
              <a:r>
                <a:rPr lang="zh-CN" altLang="en-US" sz="1400" dirty="0">
                  <a:solidFill>
                    <a:prstClr val="black">
                      <a:lumMod val="50000"/>
                      <a:lumOff val="50000"/>
                    </a:prstClr>
                  </a:solidFill>
                </a:rPr>
                <a:t>听组，探究跨通道听觉刺激对内隐学习的影响</a:t>
              </a:r>
              <a:endParaRPr lang="zh-CN" altLang="en-US" sz="1400" dirty="0">
                <a:solidFill>
                  <a:prstClr val="black">
                    <a:lumMod val="50000"/>
                    <a:lumOff val="50000"/>
                  </a:prstClr>
                </a:solidFill>
              </a:endParaRPr>
            </a:p>
          </p:txBody>
        </p:sp>
        <p:sp>
          <p:nvSpPr>
            <p:cNvPr id="56" name="矩形 55"/>
            <p:cNvSpPr/>
            <p:nvPr/>
          </p:nvSpPr>
          <p:spPr>
            <a:xfrm>
              <a:off x="8462377" y="4638118"/>
              <a:ext cx="2241974" cy="424732"/>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smtClean="0">
                  <a:solidFill>
                    <a:prstClr val="black">
                      <a:lumMod val="65000"/>
                      <a:lumOff val="35000"/>
                    </a:prstClr>
                  </a:solidFill>
                </a:rPr>
                <a:t>跨通道视觉阈下刺激</a:t>
              </a:r>
              <a:endParaRPr lang="zh-CN" altLang="en-US" b="1" dirty="0">
                <a:solidFill>
                  <a:prstClr val="black">
                    <a:lumMod val="65000"/>
                    <a:lumOff val="35000"/>
                  </a:prstClr>
                </a:solidFill>
              </a:endParaRPr>
            </a:p>
          </p:txBody>
        </p:sp>
      </p:grpSp>
      <p:pic>
        <p:nvPicPr>
          <p:cNvPr id="42" name="图片 41"/>
          <p:cNvPicPr>
            <a:picLocks noChangeAspect="1"/>
          </p:cNvPicPr>
          <p:nvPr/>
        </p:nvPicPr>
        <p:blipFill>
          <a:blip r:embed="rId3"/>
          <a:stretch>
            <a:fillRect/>
          </a:stretch>
        </p:blipFill>
        <p:spPr>
          <a:xfrm rot="16200000">
            <a:off x="145169" y="-145167"/>
            <a:ext cx="1268414" cy="1558750"/>
          </a:xfrm>
          <a:prstGeom prst="rect">
            <a:avLst/>
          </a:prstGeom>
        </p:spPr>
      </p:pic>
      <p:grpSp>
        <p:nvGrpSpPr>
          <p:cNvPr id="43" name="组合 42"/>
          <p:cNvGrpSpPr/>
          <p:nvPr/>
        </p:nvGrpSpPr>
        <p:grpSpPr>
          <a:xfrm>
            <a:off x="1785305" y="394109"/>
            <a:ext cx="4440139" cy="712314"/>
            <a:chOff x="1451102" y="1713400"/>
            <a:chExt cx="4440139" cy="712314"/>
          </a:xfrm>
        </p:grpSpPr>
        <p:grpSp>
          <p:nvGrpSpPr>
            <p:cNvPr id="47" name="组合 46"/>
            <p:cNvGrpSpPr/>
            <p:nvPr/>
          </p:nvGrpSpPr>
          <p:grpSpPr>
            <a:xfrm>
              <a:off x="1451102" y="1713400"/>
              <a:ext cx="2639432" cy="535920"/>
              <a:chOff x="5906988" y="1931114"/>
              <a:chExt cx="2639432" cy="535920"/>
            </a:xfrm>
          </p:grpSpPr>
          <p:sp>
            <p:nvSpPr>
              <p:cNvPr id="51" name="矩形 50"/>
              <p:cNvSpPr/>
              <p:nvPr/>
            </p:nvSpPr>
            <p:spPr>
              <a:xfrm>
                <a:off x="6925462" y="1931114"/>
                <a:ext cx="1620958"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rgbClr val="E06741"/>
                    </a:solidFill>
                  </a:rPr>
                  <a:t>三</a:t>
                </a:r>
                <a:r>
                  <a:rPr lang="zh-CN" altLang="en-US" sz="2800" b="1" dirty="0" smtClean="0">
                    <a:solidFill>
                      <a:srgbClr val="E06741"/>
                    </a:solidFill>
                  </a:rPr>
                  <a:t>种对比</a:t>
                </a:r>
                <a:endParaRPr lang="zh-CN" altLang="en-US" sz="2800" b="1" dirty="0">
                  <a:solidFill>
                    <a:srgbClr val="E06741"/>
                  </a:solidFill>
                </a:endParaRPr>
              </a:p>
            </p:txBody>
          </p:sp>
          <p:sp>
            <p:nvSpPr>
              <p:cNvPr id="54" name="矩形 53"/>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rgbClr val="E06741"/>
                    </a:solidFill>
                  </a:rPr>
                  <a:t>02.</a:t>
                </a:r>
                <a:endParaRPr lang="zh-CN" altLang="en-US" sz="2800" b="1" dirty="0">
                  <a:solidFill>
                    <a:srgbClr val="E06741"/>
                  </a:solidFill>
                </a:endParaRPr>
              </a:p>
            </p:txBody>
          </p:sp>
        </p:grpSp>
        <p:sp>
          <p:nvSpPr>
            <p:cNvPr id="50" name="文本框 49"/>
            <p:cNvSpPr txBox="1"/>
            <p:nvPr/>
          </p:nvSpPr>
          <p:spPr>
            <a:xfrm>
              <a:off x="1481913" y="2163142"/>
              <a:ext cx="4409328" cy="262572"/>
            </a:xfrm>
            <a:prstGeom prst="rect">
              <a:avLst/>
            </a:prstGeom>
            <a:noFill/>
          </p:spPr>
          <p:txBody>
            <a:bodyPr wrap="square" rtlCol="0">
              <a:spAutoFit/>
              <a:scene3d>
                <a:camera prst="orthographicFront"/>
                <a:lightRig rig="threePt" dir="t"/>
              </a:scene3d>
              <a:sp3d contourW="12700"/>
            </a:bodyPr>
            <a:lstStyle/>
            <a:p>
              <a:pPr>
                <a:lnSpc>
                  <a:spcPct val="114000"/>
                </a:lnSpc>
              </a:pPr>
              <a:r>
                <a:rPr lang="en-US" altLang="zh-CN" sz="1050" dirty="0">
                  <a:solidFill>
                    <a:prstClr val="white">
                      <a:lumMod val="50000"/>
                    </a:prstClr>
                  </a:solidFill>
                  <a:latin typeface="微软雅黑"/>
                </a:rPr>
                <a:t>print the presentation and make it into a film to a wider field</a:t>
              </a:r>
            </a:p>
          </p:txBody>
        </p:sp>
      </p:grpSp>
    </p:spTree>
    <p:extLst>
      <p:ext uri="{BB962C8B-B14F-4D97-AF65-F5344CB8AC3E}">
        <p14:creationId xmlns:p14="http://schemas.microsoft.com/office/powerpoint/2010/main" val="2474086630"/>
      </p:ext>
    </p:extLst>
  </p:cSld>
  <p:clrMapOvr>
    <a:masterClrMapping/>
  </p:clrMapOvr>
  <mc:AlternateContent xmlns:mc="http://schemas.openxmlformats.org/markup-compatibility/2006" xmlns:p14="http://schemas.microsoft.com/office/powerpoint/2010/main">
    <mc:Choice Requires="p14">
      <p:transition spd="slow" p14:dur="1600" advTm="4000">
        <p:blinds dir="vert"/>
      </p:transition>
    </mc:Choice>
    <mc:Fallback xmlns="">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1000" fill="hold"/>
                                        <p:tgtEl>
                                          <p:spTgt spid="3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nodeType="after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barn(inVertical)">
                                      <p:cBhvr>
                                        <p:cTn id="13" dur="500"/>
                                        <p:tgtEl>
                                          <p:spTgt spid="44"/>
                                        </p:tgtEl>
                                      </p:cBhvr>
                                    </p:animEffect>
                                  </p:childTnLst>
                                </p:cTn>
                              </p:par>
                            </p:childTnLst>
                          </p:cTn>
                        </p:par>
                        <p:par>
                          <p:cTn id="14" fill="hold">
                            <p:stCondLst>
                              <p:cond delay="1500"/>
                            </p:stCondLst>
                            <p:childTnLst>
                              <p:par>
                                <p:cTn id="15" presetID="22" presetClass="entr" presetSubtype="1"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up)">
                                      <p:cBhvr>
                                        <p:cTn id="17" dur="500"/>
                                        <p:tgtEl>
                                          <p:spTgt spid="2"/>
                                        </p:tgtEl>
                                      </p:cBhvr>
                                    </p:animEffect>
                                  </p:childTnLst>
                                </p:cTn>
                              </p:par>
                            </p:childTnLst>
                          </p:cTn>
                        </p:par>
                        <p:par>
                          <p:cTn id="18" fill="hold">
                            <p:stCondLst>
                              <p:cond delay="2000"/>
                            </p:stCondLst>
                            <p:childTnLst>
                              <p:par>
                                <p:cTn id="19" presetID="16" presetClass="entr" presetSubtype="21" fill="hold" nodeType="after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barn(inVertical)">
                                      <p:cBhvr>
                                        <p:cTn id="21" dur="500"/>
                                        <p:tgtEl>
                                          <p:spTgt spid="45"/>
                                        </p:tgtEl>
                                      </p:cBhvr>
                                    </p:animEffect>
                                  </p:childTnLst>
                                </p:cTn>
                              </p:par>
                            </p:childTnLst>
                          </p:cTn>
                        </p:par>
                        <p:par>
                          <p:cTn id="22" fill="hold">
                            <p:stCondLst>
                              <p:cond delay="2500"/>
                            </p:stCondLst>
                            <p:childTnLst>
                              <p:par>
                                <p:cTn id="23" presetID="22" presetClass="entr" presetSubtype="1"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up)">
                                      <p:cBhvr>
                                        <p:cTn id="25" dur="500"/>
                                        <p:tgtEl>
                                          <p:spTgt spid="3"/>
                                        </p:tgtEl>
                                      </p:cBhvr>
                                    </p:animEffect>
                                  </p:childTnLst>
                                </p:cTn>
                              </p:par>
                            </p:childTnLst>
                          </p:cTn>
                        </p:par>
                        <p:par>
                          <p:cTn id="26" fill="hold">
                            <p:stCondLst>
                              <p:cond delay="3000"/>
                            </p:stCondLst>
                            <p:childTnLst>
                              <p:par>
                                <p:cTn id="27" presetID="42" presetClass="entr" presetSubtype="0" fill="hold" nodeType="after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fade">
                                      <p:cBhvr>
                                        <p:cTn id="29" dur="1000"/>
                                        <p:tgtEl>
                                          <p:spTgt spid="38"/>
                                        </p:tgtEl>
                                      </p:cBhvr>
                                    </p:animEffect>
                                    <p:anim calcmode="lin" valueType="num">
                                      <p:cBhvr>
                                        <p:cTn id="30" dur="1000" fill="hold"/>
                                        <p:tgtEl>
                                          <p:spTgt spid="38"/>
                                        </p:tgtEl>
                                        <p:attrNameLst>
                                          <p:attrName>ppt_x</p:attrName>
                                        </p:attrNameLst>
                                      </p:cBhvr>
                                      <p:tavLst>
                                        <p:tav tm="0">
                                          <p:val>
                                            <p:strVal val="#ppt_x"/>
                                          </p:val>
                                        </p:tav>
                                        <p:tav tm="100000">
                                          <p:val>
                                            <p:strVal val="#ppt_x"/>
                                          </p:val>
                                        </p:tav>
                                      </p:tavLst>
                                    </p:anim>
                                    <p:anim calcmode="lin" valueType="num">
                                      <p:cBhvr>
                                        <p:cTn id="31" dur="1000" fill="hold"/>
                                        <p:tgtEl>
                                          <p:spTgt spid="38"/>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16" presetClass="entr" presetSubtype="21" fill="hold"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barn(inVertical)">
                                      <p:cBhvr>
                                        <p:cTn id="35" dur="500"/>
                                        <p:tgtEl>
                                          <p:spTgt spid="46"/>
                                        </p:tgtEl>
                                      </p:cBhvr>
                                    </p:animEffect>
                                  </p:childTnLst>
                                </p:cTn>
                              </p:par>
                            </p:childTnLst>
                          </p:cTn>
                        </p:par>
                        <p:par>
                          <p:cTn id="36" fill="hold">
                            <p:stCondLst>
                              <p:cond delay="4500"/>
                            </p:stCondLst>
                            <p:childTnLst>
                              <p:par>
                                <p:cTn id="37" presetID="22" presetClass="entr" presetSubtype="1" fill="hold" nodeType="after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wipe(up)">
                                      <p:cBhvr>
                                        <p:cTn id="3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2200960" y="1960776"/>
            <a:ext cx="2946060" cy="3955409"/>
            <a:chOff x="515938" y="1892469"/>
            <a:chExt cx="2519464" cy="3793787"/>
          </a:xfrm>
        </p:grpSpPr>
        <p:sp>
          <p:nvSpPr>
            <p:cNvPr id="14" name="任意多边形: 形状 13"/>
            <p:cNvSpPr/>
            <p:nvPr/>
          </p:nvSpPr>
          <p:spPr>
            <a:xfrm>
              <a:off x="515938" y="1892469"/>
              <a:ext cx="2519464" cy="1142561"/>
            </a:xfrm>
            <a:custGeom>
              <a:avLst/>
              <a:gdLst>
                <a:gd name="connsiteX0" fmla="*/ 419919 w 2519464"/>
                <a:gd name="connsiteY0" fmla="*/ 0 h 1142561"/>
                <a:gd name="connsiteX1" fmla="*/ 2099545 w 2519464"/>
                <a:gd name="connsiteY1" fmla="*/ 0 h 1142561"/>
                <a:gd name="connsiteX2" fmla="*/ 2519464 w 2519464"/>
                <a:gd name="connsiteY2" fmla="*/ 419919 h 1142561"/>
                <a:gd name="connsiteX3" fmla="*/ 2519464 w 2519464"/>
                <a:gd name="connsiteY3" fmla="*/ 1142561 h 1142561"/>
                <a:gd name="connsiteX4" fmla="*/ 0 w 2519464"/>
                <a:gd name="connsiteY4" fmla="*/ 1142561 h 1142561"/>
                <a:gd name="connsiteX5" fmla="*/ 0 w 2519464"/>
                <a:gd name="connsiteY5" fmla="*/ 419919 h 1142561"/>
                <a:gd name="connsiteX6" fmla="*/ 419919 w 2519464"/>
                <a:gd name="connsiteY6" fmla="*/ 0 h 114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9464" h="1142561">
                  <a:moveTo>
                    <a:pt x="419919" y="0"/>
                  </a:moveTo>
                  <a:lnTo>
                    <a:pt x="2099545" y="0"/>
                  </a:lnTo>
                  <a:cubicBezTo>
                    <a:pt x="2331460" y="0"/>
                    <a:pt x="2519464" y="188004"/>
                    <a:pt x="2519464" y="419919"/>
                  </a:cubicBezTo>
                  <a:lnTo>
                    <a:pt x="2519464" y="1142561"/>
                  </a:lnTo>
                  <a:lnTo>
                    <a:pt x="0" y="1142561"/>
                  </a:lnTo>
                  <a:lnTo>
                    <a:pt x="0" y="419919"/>
                  </a:lnTo>
                  <a:cubicBezTo>
                    <a:pt x="0" y="188004"/>
                    <a:pt x="188004" y="0"/>
                    <a:pt x="419919" y="0"/>
                  </a:cubicBezTo>
                  <a:close/>
                </a:path>
              </a:pathLst>
            </a:cu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 name="矩形: 圆角 1"/>
            <p:cNvSpPr/>
            <p:nvPr/>
          </p:nvSpPr>
          <p:spPr>
            <a:xfrm>
              <a:off x="515938" y="1892469"/>
              <a:ext cx="2519464" cy="3793787"/>
            </a:xfrm>
            <a:prstGeom prst="round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18" name="组合 17"/>
            <p:cNvGrpSpPr/>
            <p:nvPr/>
          </p:nvGrpSpPr>
          <p:grpSpPr>
            <a:xfrm>
              <a:off x="515938" y="3035030"/>
              <a:ext cx="2491798" cy="2651225"/>
              <a:chOff x="1039343" y="2654491"/>
              <a:chExt cx="2491798" cy="2651225"/>
            </a:xfrm>
          </p:grpSpPr>
          <p:sp>
            <p:nvSpPr>
              <p:cNvPr id="19" name="矩形 18"/>
              <p:cNvSpPr/>
              <p:nvPr/>
            </p:nvSpPr>
            <p:spPr>
              <a:xfrm>
                <a:off x="1039343" y="2985440"/>
                <a:ext cx="2491798" cy="2320276"/>
              </a:xfrm>
              <a:prstGeom prst="rect">
                <a:avLst/>
              </a:prstGeom>
            </p:spPr>
            <p:txBody>
              <a:bodyPr wrap="square">
                <a:spAutoFit/>
                <a:scene3d>
                  <a:camera prst="orthographicFront"/>
                  <a:lightRig rig="threePt" dir="t"/>
                </a:scene3d>
                <a:sp3d contourW="12700"/>
              </a:bodyPr>
              <a:lstStyle/>
              <a:p>
                <a:pPr lvl="0">
                  <a:lnSpc>
                    <a:spcPct val="120000"/>
                  </a:lnSpc>
                  <a:defRPr/>
                </a:pPr>
                <a:r>
                  <a:rPr lang="en-US" altLang="zh-CN" b="1" dirty="0" smtClean="0"/>
                  <a:t>1.</a:t>
                </a:r>
                <a:r>
                  <a:rPr lang="en-US" altLang="zh-CN" dirty="0" smtClean="0">
                    <a:solidFill>
                      <a:prstClr val="black">
                        <a:lumMod val="50000"/>
                        <a:lumOff val="50000"/>
                      </a:prstClr>
                    </a:solidFill>
                  </a:rPr>
                  <a:t>120</a:t>
                </a:r>
                <a:r>
                  <a:rPr lang="zh-CN" altLang="en-US" dirty="0" smtClean="0">
                    <a:solidFill>
                      <a:prstClr val="black">
                        <a:lumMod val="50000"/>
                        <a:lumOff val="50000"/>
                      </a:prstClr>
                    </a:solidFill>
                  </a:rPr>
                  <a:t>个配对词，四个条件组，每个条件组</a:t>
                </a:r>
                <a:r>
                  <a:rPr lang="en-US" altLang="zh-CN" dirty="0" smtClean="0">
                    <a:solidFill>
                      <a:prstClr val="black">
                        <a:lumMod val="50000"/>
                        <a:lumOff val="50000"/>
                      </a:prstClr>
                    </a:solidFill>
                  </a:rPr>
                  <a:t>30</a:t>
                </a:r>
                <a:r>
                  <a:rPr lang="zh-CN" altLang="en-US" dirty="0" smtClean="0">
                    <a:solidFill>
                      <a:prstClr val="black">
                        <a:lumMod val="50000"/>
                        <a:lumOff val="50000"/>
                      </a:prstClr>
                    </a:solidFill>
                  </a:rPr>
                  <a:t>个配对词，包含</a:t>
                </a:r>
                <a:r>
                  <a:rPr lang="en-US" altLang="zh-CN" dirty="0" smtClean="0">
                    <a:solidFill>
                      <a:prstClr val="black">
                        <a:lumMod val="50000"/>
                        <a:lumOff val="50000"/>
                      </a:prstClr>
                    </a:solidFill>
                  </a:rPr>
                  <a:t>10</a:t>
                </a:r>
                <a:r>
                  <a:rPr lang="zh-CN" altLang="en-US" dirty="0" smtClean="0">
                    <a:solidFill>
                      <a:prstClr val="black">
                        <a:lumMod val="50000"/>
                        <a:lumOff val="50000"/>
                      </a:prstClr>
                    </a:solidFill>
                  </a:rPr>
                  <a:t>对测试词和</a:t>
                </a:r>
                <a:r>
                  <a:rPr lang="en-US" altLang="zh-CN" dirty="0" smtClean="0">
                    <a:solidFill>
                      <a:prstClr val="black">
                        <a:lumMod val="50000"/>
                        <a:lumOff val="50000"/>
                      </a:prstClr>
                    </a:solidFill>
                  </a:rPr>
                  <a:t>20</a:t>
                </a:r>
                <a:r>
                  <a:rPr lang="zh-CN" altLang="en-US" dirty="0" smtClean="0">
                    <a:solidFill>
                      <a:prstClr val="black">
                        <a:lumMod val="50000"/>
                        <a:lumOff val="50000"/>
                      </a:prstClr>
                    </a:solidFill>
                  </a:rPr>
                  <a:t>对干扰词。</a:t>
                </a:r>
                <a:endParaRPr lang="en-US" altLang="zh-CN" dirty="0" smtClean="0">
                  <a:solidFill>
                    <a:prstClr val="black">
                      <a:lumMod val="50000"/>
                      <a:lumOff val="50000"/>
                    </a:prstClr>
                  </a:solidFill>
                </a:endParaRPr>
              </a:p>
              <a:p>
                <a:pPr lvl="0">
                  <a:lnSpc>
                    <a:spcPct val="120000"/>
                  </a:lnSpc>
                  <a:defRPr/>
                </a:pPr>
                <a:r>
                  <a:rPr lang="en-US" altLang="zh-CN" b="1" dirty="0" smtClean="0"/>
                  <a:t>2.</a:t>
                </a:r>
                <a:r>
                  <a:rPr lang="zh-CN" altLang="en-US" dirty="0" smtClean="0">
                    <a:solidFill>
                      <a:prstClr val="black">
                        <a:lumMod val="50000"/>
                        <a:lumOff val="50000"/>
                      </a:prstClr>
                    </a:solidFill>
                  </a:rPr>
                  <a:t>一段带音乐的视频。两种处理：阈下刺激包含在画面</a:t>
                </a:r>
                <a:r>
                  <a:rPr lang="en-US" altLang="zh-CN" dirty="0" smtClean="0">
                    <a:solidFill>
                      <a:prstClr val="black">
                        <a:lumMod val="50000"/>
                        <a:lumOff val="50000"/>
                      </a:prstClr>
                    </a:solidFill>
                  </a:rPr>
                  <a:t>or</a:t>
                </a:r>
                <a:r>
                  <a:rPr lang="zh-CN" altLang="en-US" dirty="0" smtClean="0">
                    <a:solidFill>
                      <a:prstClr val="black">
                        <a:lumMod val="50000"/>
                        <a:lumOff val="50000"/>
                      </a:prstClr>
                    </a:solidFill>
                  </a:rPr>
                  <a:t>音乐中。</a:t>
                </a:r>
                <a:endParaRPr lang="en-US" altLang="zh-CN" dirty="0" smtClean="0">
                  <a:solidFill>
                    <a:prstClr val="black">
                      <a:lumMod val="50000"/>
                      <a:lumOff val="50000"/>
                    </a:prstClr>
                  </a:solidFill>
                </a:endParaRPr>
              </a:p>
            </p:txBody>
          </p:sp>
          <p:sp>
            <p:nvSpPr>
              <p:cNvPr id="20" name="矩形 19"/>
              <p:cNvSpPr/>
              <p:nvPr/>
            </p:nvSpPr>
            <p:spPr>
              <a:xfrm>
                <a:off x="1338807" y="2654491"/>
                <a:ext cx="1892869" cy="37994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en-US" b="1" noProof="0" dirty="0">
                    <a:solidFill>
                      <a:prstClr val="black">
                        <a:lumMod val="65000"/>
                        <a:lumOff val="35000"/>
                      </a:prstClr>
                    </a:solidFill>
                    <a:latin typeface="Arial"/>
                    <a:ea typeface="微软雅黑"/>
                  </a:rPr>
                  <a:t>实验材料</a:t>
                </a:r>
                <a:endParaRPr kumimoji="0" lang="zh-CN" altLang="en-US" sz="1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grpSp>
        <p:sp>
          <p:nvSpPr>
            <p:cNvPr id="37" name="椭圆 29"/>
            <p:cNvSpPr/>
            <p:nvPr/>
          </p:nvSpPr>
          <p:spPr>
            <a:xfrm>
              <a:off x="1415747" y="2113554"/>
              <a:ext cx="719846" cy="719846"/>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0" name="组合 39"/>
          <p:cNvGrpSpPr/>
          <p:nvPr/>
        </p:nvGrpSpPr>
        <p:grpSpPr>
          <a:xfrm>
            <a:off x="7253740" y="1960775"/>
            <a:ext cx="2946061" cy="3955409"/>
            <a:chOff x="3396157" y="1892469"/>
            <a:chExt cx="2519465" cy="3793787"/>
          </a:xfrm>
        </p:grpSpPr>
        <p:sp>
          <p:nvSpPr>
            <p:cNvPr id="15" name="任意多边形: 形状 14"/>
            <p:cNvSpPr/>
            <p:nvPr/>
          </p:nvSpPr>
          <p:spPr>
            <a:xfrm>
              <a:off x="3396158" y="1892469"/>
              <a:ext cx="2519464" cy="1142561"/>
            </a:xfrm>
            <a:custGeom>
              <a:avLst/>
              <a:gdLst>
                <a:gd name="connsiteX0" fmla="*/ 419919 w 2519464"/>
                <a:gd name="connsiteY0" fmla="*/ 0 h 1142561"/>
                <a:gd name="connsiteX1" fmla="*/ 2099545 w 2519464"/>
                <a:gd name="connsiteY1" fmla="*/ 0 h 1142561"/>
                <a:gd name="connsiteX2" fmla="*/ 2519464 w 2519464"/>
                <a:gd name="connsiteY2" fmla="*/ 419919 h 1142561"/>
                <a:gd name="connsiteX3" fmla="*/ 2519464 w 2519464"/>
                <a:gd name="connsiteY3" fmla="*/ 1142561 h 1142561"/>
                <a:gd name="connsiteX4" fmla="*/ 0 w 2519464"/>
                <a:gd name="connsiteY4" fmla="*/ 1142561 h 1142561"/>
                <a:gd name="connsiteX5" fmla="*/ 0 w 2519464"/>
                <a:gd name="connsiteY5" fmla="*/ 419919 h 1142561"/>
                <a:gd name="connsiteX6" fmla="*/ 419919 w 2519464"/>
                <a:gd name="connsiteY6" fmla="*/ 0 h 114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19464" h="1142561">
                  <a:moveTo>
                    <a:pt x="419919" y="0"/>
                  </a:moveTo>
                  <a:lnTo>
                    <a:pt x="2099545" y="0"/>
                  </a:lnTo>
                  <a:cubicBezTo>
                    <a:pt x="2331460" y="0"/>
                    <a:pt x="2519464" y="188004"/>
                    <a:pt x="2519464" y="419919"/>
                  </a:cubicBezTo>
                  <a:lnTo>
                    <a:pt x="2519464" y="1142561"/>
                  </a:lnTo>
                  <a:lnTo>
                    <a:pt x="0" y="1142561"/>
                  </a:lnTo>
                  <a:lnTo>
                    <a:pt x="0" y="419919"/>
                  </a:lnTo>
                  <a:cubicBezTo>
                    <a:pt x="0" y="188004"/>
                    <a:pt x="188004" y="0"/>
                    <a:pt x="419919" y="0"/>
                  </a:cubicBezTo>
                  <a:close/>
                </a:path>
              </a:pathLst>
            </a:cu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3" name="矩形: 圆角 2"/>
            <p:cNvSpPr/>
            <p:nvPr/>
          </p:nvSpPr>
          <p:spPr>
            <a:xfrm>
              <a:off x="3396158" y="1892469"/>
              <a:ext cx="2519464" cy="3793787"/>
            </a:xfrm>
            <a:prstGeom prst="round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grpSp>
          <p:nvGrpSpPr>
            <p:cNvPr id="21" name="组合 20"/>
            <p:cNvGrpSpPr/>
            <p:nvPr/>
          </p:nvGrpSpPr>
          <p:grpSpPr>
            <a:xfrm>
              <a:off x="3396157" y="3058160"/>
              <a:ext cx="2491798" cy="1946588"/>
              <a:chOff x="1039342" y="2677621"/>
              <a:chExt cx="2491798" cy="1946588"/>
            </a:xfrm>
          </p:grpSpPr>
          <p:sp>
            <p:nvSpPr>
              <p:cNvPr id="22" name="矩形 21"/>
              <p:cNvSpPr/>
              <p:nvPr/>
            </p:nvSpPr>
            <p:spPr>
              <a:xfrm>
                <a:off x="1039342" y="3224959"/>
                <a:ext cx="2491798" cy="139925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2000" b="0" i="0" u="none" strike="noStrike" kern="1200" cap="none" spc="0" normalizeH="0" baseline="0" noProof="0" dirty="0" smtClean="0">
                    <a:ln>
                      <a:noFill/>
                    </a:ln>
                    <a:solidFill>
                      <a:prstClr val="black">
                        <a:lumMod val="50000"/>
                        <a:lumOff val="50000"/>
                      </a:prstClr>
                    </a:solidFill>
                    <a:effectLst/>
                    <a:uLnTx/>
                    <a:uFillTx/>
                    <a:latin typeface="Arial"/>
                    <a:ea typeface="微软雅黑"/>
                  </a:rPr>
                  <a:t>一共</a:t>
                </a:r>
                <a:r>
                  <a:rPr kumimoji="0" lang="en-US" altLang="zh-CN" sz="2000" b="0" i="0" u="none" strike="noStrike" kern="1200" cap="none" spc="0" normalizeH="0" baseline="0" noProof="0" dirty="0" smtClean="0">
                    <a:ln>
                      <a:noFill/>
                    </a:ln>
                    <a:solidFill>
                      <a:prstClr val="black">
                        <a:lumMod val="50000"/>
                        <a:lumOff val="50000"/>
                      </a:prstClr>
                    </a:solidFill>
                    <a:effectLst/>
                    <a:uLnTx/>
                    <a:uFillTx/>
                    <a:latin typeface="Arial"/>
                    <a:ea typeface="微软雅黑"/>
                  </a:rPr>
                  <a:t>40</a:t>
                </a:r>
                <a:r>
                  <a:rPr kumimoji="0" lang="zh-CN" altLang="en-US" sz="2000" b="0" i="0" u="none" strike="noStrike" kern="1200" cap="none" spc="0" normalizeH="0" baseline="0" noProof="0" dirty="0" smtClean="0">
                    <a:ln>
                      <a:noFill/>
                    </a:ln>
                    <a:solidFill>
                      <a:prstClr val="black">
                        <a:lumMod val="50000"/>
                        <a:lumOff val="50000"/>
                      </a:prstClr>
                    </a:solidFill>
                    <a:effectLst/>
                    <a:uLnTx/>
                    <a:uFillTx/>
                    <a:latin typeface="Arial"/>
                    <a:ea typeface="微软雅黑"/>
                  </a:rPr>
                  <a:t>名被试</a:t>
                </a:r>
                <a:endParaRPr kumimoji="0" lang="en-US" altLang="zh-CN" sz="2000" b="0" i="0" u="none" strike="noStrike" kern="1200" cap="none" spc="0" normalizeH="0" baseline="0" noProof="0" dirty="0" smtClean="0">
                  <a:ln>
                    <a:noFill/>
                  </a:ln>
                  <a:solidFill>
                    <a:prstClr val="black">
                      <a:lumMod val="50000"/>
                      <a:lumOff val="50000"/>
                    </a:prstClr>
                  </a:solidFill>
                  <a:effectLst/>
                  <a:uLnTx/>
                  <a:uFillTx/>
                  <a:latin typeface="Arial"/>
                  <a:ea typeface="微软雅黑"/>
                </a:endParaRPr>
              </a:p>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en-US" sz="2000" dirty="0">
                    <a:solidFill>
                      <a:prstClr val="black">
                        <a:lumMod val="50000"/>
                        <a:lumOff val="50000"/>
                      </a:prstClr>
                    </a:solidFill>
                    <a:latin typeface="Arial"/>
                    <a:ea typeface="微软雅黑"/>
                  </a:rPr>
                  <a:t>每</a:t>
                </a:r>
                <a:r>
                  <a:rPr lang="zh-CN" altLang="en-US" sz="2000" dirty="0" smtClean="0">
                    <a:solidFill>
                      <a:prstClr val="black">
                        <a:lumMod val="50000"/>
                        <a:lumOff val="50000"/>
                      </a:prstClr>
                    </a:solidFill>
                    <a:latin typeface="Arial"/>
                    <a:ea typeface="微软雅黑"/>
                  </a:rPr>
                  <a:t>名被试都要完成四个处理组的实验</a:t>
                </a:r>
                <a:endParaRPr kumimoji="0" lang="en-US" altLang="zh-CN" sz="2000" b="0" i="0" u="none" strike="noStrike" kern="1200" cap="none" spc="0" normalizeH="0" baseline="0" noProof="0" dirty="0" smtClean="0">
                  <a:ln>
                    <a:noFill/>
                  </a:ln>
                  <a:solidFill>
                    <a:prstClr val="black">
                      <a:lumMod val="50000"/>
                      <a:lumOff val="50000"/>
                    </a:prstClr>
                  </a:solidFill>
                  <a:effectLst/>
                  <a:uLnTx/>
                  <a:uFillTx/>
                  <a:latin typeface="Arial"/>
                  <a:ea typeface="微软雅黑"/>
                </a:endParaRPr>
              </a:p>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endParaRPr>
              </a:p>
            </p:txBody>
          </p:sp>
          <p:sp>
            <p:nvSpPr>
              <p:cNvPr id="23" name="矩形 22"/>
              <p:cNvSpPr/>
              <p:nvPr/>
            </p:nvSpPr>
            <p:spPr>
              <a:xfrm>
                <a:off x="1338807" y="2677621"/>
                <a:ext cx="1892869" cy="37994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lang="zh-CN" altLang="en-US" b="1" dirty="0">
                    <a:solidFill>
                      <a:prstClr val="black">
                        <a:lumMod val="65000"/>
                        <a:lumOff val="35000"/>
                      </a:prstClr>
                    </a:solidFill>
                    <a:latin typeface="Arial"/>
                    <a:ea typeface="微软雅黑"/>
                  </a:rPr>
                  <a:t>被试</a:t>
                </a:r>
                <a:endParaRPr kumimoji="0" lang="zh-CN" altLang="en-US" sz="1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grpSp>
        <p:sp>
          <p:nvSpPr>
            <p:cNvPr id="34" name="椭圆 30"/>
            <p:cNvSpPr/>
            <p:nvPr/>
          </p:nvSpPr>
          <p:spPr>
            <a:xfrm>
              <a:off x="4295967" y="2143066"/>
              <a:ext cx="719846" cy="660823"/>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pic>
        <p:nvPicPr>
          <p:cNvPr id="31" name="图片 30"/>
          <p:cNvPicPr>
            <a:picLocks noChangeAspect="1"/>
          </p:cNvPicPr>
          <p:nvPr/>
        </p:nvPicPr>
        <p:blipFill>
          <a:blip r:embed="rId3"/>
          <a:stretch>
            <a:fillRect/>
          </a:stretch>
        </p:blipFill>
        <p:spPr>
          <a:xfrm rot="16200000">
            <a:off x="145169" y="-145167"/>
            <a:ext cx="1268414" cy="1558750"/>
          </a:xfrm>
          <a:prstGeom prst="rect">
            <a:avLst/>
          </a:prstGeom>
        </p:spPr>
      </p:pic>
      <p:grpSp>
        <p:nvGrpSpPr>
          <p:cNvPr id="33" name="组合 32"/>
          <p:cNvGrpSpPr/>
          <p:nvPr/>
        </p:nvGrpSpPr>
        <p:grpSpPr>
          <a:xfrm>
            <a:off x="1785305" y="394109"/>
            <a:ext cx="2639434" cy="535920"/>
            <a:chOff x="5906988" y="1931114"/>
            <a:chExt cx="2639434" cy="535920"/>
          </a:xfrm>
        </p:grpSpPr>
        <p:sp>
          <p:nvSpPr>
            <p:cNvPr id="44" name="矩形 43"/>
            <p:cNvSpPr/>
            <p:nvPr/>
          </p:nvSpPr>
          <p:spPr>
            <a:xfrm>
              <a:off x="6925464" y="1931114"/>
              <a:ext cx="1620958" cy="523220"/>
            </a:xfrm>
            <a:prstGeom prst="rect">
              <a:avLst/>
            </a:prstGeom>
          </p:spPr>
          <p:txBody>
            <a:bodyPr wrap="none">
              <a:spAutoFit/>
              <a:scene3d>
                <a:camera prst="orthographicFront"/>
                <a:lightRig rig="threePt" dir="t"/>
              </a:scene3d>
              <a:sp3d contourW="12700"/>
            </a:bodyPr>
            <a:lstStyle/>
            <a:p>
              <a:pPr algn="ctr"/>
              <a:r>
                <a:rPr lang="zh-CN" altLang="en-US" sz="2800" b="1" dirty="0">
                  <a:solidFill>
                    <a:schemeClr val="accent6"/>
                  </a:solidFill>
                </a:rPr>
                <a:t>实验设计</a:t>
              </a:r>
              <a:endParaRPr lang="zh-CN" altLang="en-US" sz="2800" b="1" dirty="0">
                <a:solidFill>
                  <a:schemeClr val="accent6"/>
                </a:solidFill>
              </a:endParaRPr>
            </a:p>
          </p:txBody>
        </p:sp>
        <p:sp>
          <p:nvSpPr>
            <p:cNvPr id="45" name="矩形 44"/>
            <p:cNvSpPr/>
            <p:nvPr/>
          </p:nvSpPr>
          <p:spPr>
            <a:xfrm>
              <a:off x="5906988" y="1943814"/>
              <a:ext cx="684803" cy="523220"/>
            </a:xfrm>
            <a:prstGeom prst="rect">
              <a:avLst/>
            </a:prstGeom>
          </p:spPr>
          <p:txBody>
            <a:bodyPr wrap="none">
              <a:spAutoFit/>
              <a:scene3d>
                <a:camera prst="orthographicFront"/>
                <a:lightRig rig="threePt" dir="t"/>
              </a:scene3d>
              <a:sp3d contourW="12700"/>
            </a:bodyPr>
            <a:lstStyle/>
            <a:p>
              <a:r>
                <a:rPr lang="en-US" altLang="zh-CN" sz="2800" b="1" dirty="0" smtClean="0">
                  <a:solidFill>
                    <a:schemeClr val="accent6"/>
                  </a:solidFill>
                </a:rPr>
                <a:t>03.</a:t>
              </a:r>
              <a:endParaRPr lang="zh-CN" altLang="en-US" sz="2800" b="1" dirty="0">
                <a:solidFill>
                  <a:schemeClr val="accent6"/>
                </a:solidFill>
              </a:endParaRPr>
            </a:p>
          </p:txBody>
        </p:sp>
      </p:grpSp>
    </p:spTree>
    <p:extLst>
      <p:ext uri="{BB962C8B-B14F-4D97-AF65-F5344CB8AC3E}">
        <p14:creationId xmlns:p14="http://schemas.microsoft.com/office/powerpoint/2010/main" val="2903527677"/>
      </p:ext>
    </p:extLst>
  </p:cSld>
  <p:clrMapOvr>
    <a:masterClrMapping/>
  </p:clrMapOvr>
  <mc:AlternateContent xmlns:mc="http://schemas.openxmlformats.org/markup-compatibility/2006" xmlns:p14="http://schemas.microsoft.com/office/powerpoint/2010/main">
    <mc:Choice Requires="p14">
      <p:transition spd="slow" p14:dur="1500" advTm="4000">
        <p:random/>
      </p:transition>
    </mc:Choice>
    <mc:Fallback xmlns="">
      <p:transition spd="slow"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1000"/>
                                        <p:tgtEl>
                                          <p:spTgt spid="39"/>
                                        </p:tgtEl>
                                        <p:attrNameLst>
                                          <p:attrName>ppt_y</p:attrName>
                                        </p:attrNameLst>
                                      </p:cBhvr>
                                      <p:tavLst>
                                        <p:tav tm="0">
                                          <p:val>
                                            <p:strVal val="#ppt_y+#ppt_h*1.125000"/>
                                          </p:val>
                                        </p:tav>
                                        <p:tav tm="100000">
                                          <p:val>
                                            <p:strVal val="#ppt_y"/>
                                          </p:val>
                                        </p:tav>
                                      </p:tavLst>
                                    </p:anim>
                                    <p:animEffect transition="in" filter="wipe(up)">
                                      <p:cBhvr>
                                        <p:cTn id="8" dur="1000"/>
                                        <p:tgtEl>
                                          <p:spTgt spid="39"/>
                                        </p:tgtEl>
                                      </p:cBhvr>
                                    </p:animEffect>
                                  </p:childTnLst>
                                </p:cTn>
                              </p:par>
                              <p:par>
                                <p:cTn id="9" presetID="12" presetClass="entr" presetSubtype="4" fill="hold" nodeType="withEffect">
                                  <p:stCondLst>
                                    <p:cond delay="25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1000"/>
                                        <p:tgtEl>
                                          <p:spTgt spid="40"/>
                                        </p:tgtEl>
                                        <p:attrNameLst>
                                          <p:attrName>ppt_y</p:attrName>
                                        </p:attrNameLst>
                                      </p:cBhvr>
                                      <p:tavLst>
                                        <p:tav tm="0">
                                          <p:val>
                                            <p:strVal val="#ppt_y+#ppt_h*1.125000"/>
                                          </p:val>
                                        </p:tav>
                                        <p:tav tm="100000">
                                          <p:val>
                                            <p:strVal val="#ppt_y"/>
                                          </p:val>
                                        </p:tav>
                                      </p:tavLst>
                                    </p:anim>
                                    <p:animEffect transition="in" filter="wipe(up)">
                                      <p:cBhvr>
                                        <p:cTn id="12" dur="1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包图主题2">
  <a:themeElements>
    <a:clrScheme name="自定义 154">
      <a:dk1>
        <a:sysClr val="windowText" lastClr="000000"/>
      </a:dk1>
      <a:lt1>
        <a:sysClr val="window" lastClr="FFFFFF"/>
      </a:lt1>
      <a:dk2>
        <a:srgbClr val="44546A"/>
      </a:dk2>
      <a:lt2>
        <a:srgbClr val="E7E6E6"/>
      </a:lt2>
      <a:accent1>
        <a:srgbClr val="4A5A6F"/>
      </a:accent1>
      <a:accent2>
        <a:srgbClr val="E06741"/>
      </a:accent2>
      <a:accent3>
        <a:srgbClr val="4A5A6F"/>
      </a:accent3>
      <a:accent4>
        <a:srgbClr val="E06741"/>
      </a:accent4>
      <a:accent5>
        <a:srgbClr val="4A5A6F"/>
      </a:accent5>
      <a:accent6>
        <a:srgbClr val="E06741"/>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1056</TotalTime>
  <Words>1888</Words>
  <Application>Microsoft Office PowerPoint</Application>
  <PresentationFormat>自定义</PresentationFormat>
  <Paragraphs>196</Paragraphs>
  <Slides>17</Slides>
  <Notes>17</Notes>
  <HiddenSlides>0</HiddenSlides>
  <MMClips>1</MMClips>
  <ScaleCrop>false</ScaleCrop>
  <HeadingPairs>
    <vt:vector size="4" baseType="variant">
      <vt:variant>
        <vt:lpstr>主题</vt:lpstr>
      </vt:variant>
      <vt:variant>
        <vt:i4>1</vt:i4>
      </vt:variant>
      <vt:variant>
        <vt:lpstr>幻灯片标题</vt:lpstr>
      </vt:variant>
      <vt:variant>
        <vt:i4>17</vt:i4>
      </vt:variant>
    </vt:vector>
  </HeadingPairs>
  <TitlesOfParts>
    <vt:vector size="18" baseType="lpstr">
      <vt:lpstr>包图主题2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dell</cp:lastModifiedBy>
  <cp:revision>72</cp:revision>
  <dcterms:created xsi:type="dcterms:W3CDTF">2017-09-04T07:53:30Z</dcterms:created>
  <dcterms:modified xsi:type="dcterms:W3CDTF">2017-12-13T12:42:47Z</dcterms:modified>
</cp:coreProperties>
</file>

<file path=docProps/thumbnail.jpeg>
</file>